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11" r:id="rId2"/>
    <p:sldMasterId id="2147483713" r:id="rId3"/>
    <p:sldMasterId id="2147483750" r:id="rId4"/>
    <p:sldMasterId id="2147483753" r:id="rId5"/>
    <p:sldMasterId id="2147483779" r:id="rId6"/>
  </p:sldMasterIdLst>
  <p:notesMasterIdLst>
    <p:notesMasterId r:id="rId21"/>
  </p:notesMasterIdLst>
  <p:sldIdLst>
    <p:sldId id="261" r:id="rId7"/>
    <p:sldId id="844" r:id="rId8"/>
    <p:sldId id="845" r:id="rId9"/>
    <p:sldId id="842" r:id="rId10"/>
    <p:sldId id="803" r:id="rId11"/>
    <p:sldId id="289" r:id="rId12"/>
    <p:sldId id="841" r:id="rId13"/>
    <p:sldId id="801" r:id="rId14"/>
    <p:sldId id="804" r:id="rId15"/>
    <p:sldId id="813" r:id="rId16"/>
    <p:sldId id="816" r:id="rId17"/>
    <p:sldId id="817" r:id="rId18"/>
    <p:sldId id="529" r:id="rId19"/>
    <p:sldId id="840" r:id="rId20"/>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Hawkins" initials="NH" lastIdx="1" clrIdx="0">
    <p:extLst>
      <p:ext uri="{19B8F6BF-5375-455C-9EA6-DF929625EA0E}">
        <p15:presenceInfo xmlns:p15="http://schemas.microsoft.com/office/powerpoint/2012/main" userId="S::Natasha.Hawkins@brisbane.qld.gov.au::bb6b81c9-ef00-4797-b3b9-e4e69545cbc9" providerId="AD"/>
      </p:ext>
    </p:extLst>
  </p:cmAuthor>
  <p:cmAuthor id="2" name="Peta Harwood" initials="PH" lastIdx="4" clrIdx="1">
    <p:extLst>
      <p:ext uri="{19B8F6BF-5375-455C-9EA6-DF929625EA0E}">
        <p15:presenceInfo xmlns:p15="http://schemas.microsoft.com/office/powerpoint/2012/main" userId="S::Peta.Harwood@brisbane.qld.gov.au::9949e8a3-e367-4bcc-abf7-a15d2b306e56" providerId="AD"/>
      </p:ext>
    </p:extLst>
  </p:cmAuthor>
  <p:cmAuthor id="3" name="Luke Nixon" initials="LN" lastIdx="5" clrIdx="2">
    <p:extLst>
      <p:ext uri="{19B8F6BF-5375-455C-9EA6-DF929625EA0E}">
        <p15:presenceInfo xmlns:p15="http://schemas.microsoft.com/office/powerpoint/2012/main" userId="S::Luke.Nixon@brisbane.qld.gov.au::5f7d4f5f-3313-4fb9-a9aa-d3973209da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0" autoAdjust="0"/>
    <p:restoredTop sz="93804" autoAdjust="0"/>
  </p:normalViewPr>
  <p:slideViewPr>
    <p:cSldViewPr snapToGrid="0" snapToObjects="1">
      <p:cViewPr>
        <p:scale>
          <a:sx n="90" d="100"/>
          <a:sy n="90" d="100"/>
        </p:scale>
        <p:origin x="492"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96ADC4AB-9C4D-4FCD-BCDF-46A714B007F7}" type="datetimeFigureOut">
              <a:rPr lang="en-AU" smtClean="0"/>
              <a:t>29/11/2021</a:t>
            </a:fld>
            <a:endParaRPr lang="en-AU" dirty="0"/>
          </a:p>
        </p:txBody>
      </p:sp>
      <p:sp>
        <p:nvSpPr>
          <p:cNvPr id="4" name="Slide Image Placeholder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6676380A-09F2-48B7-9FF8-DE82A0B213A2}" type="slidenum">
              <a:rPr lang="en-AU" smtClean="0"/>
              <a:t>‹#›</a:t>
            </a:fld>
            <a:endParaRPr lang="en-AU" dirty="0"/>
          </a:p>
        </p:txBody>
      </p:sp>
    </p:spTree>
    <p:extLst>
      <p:ext uri="{BB962C8B-B14F-4D97-AF65-F5344CB8AC3E}">
        <p14:creationId xmlns:p14="http://schemas.microsoft.com/office/powerpoint/2010/main" val="10241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608F3-8F7D-B94B-8CF1-B3B2539C8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79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676380A-09F2-48B7-9FF8-DE82A0B213A2}" type="slidenum">
              <a:rPr lang="en-AU" smtClean="0"/>
              <a:t>2</a:t>
            </a:fld>
            <a:endParaRPr lang="en-AU" dirty="0"/>
          </a:p>
        </p:txBody>
      </p:sp>
    </p:spTree>
    <p:extLst>
      <p:ext uri="{BB962C8B-B14F-4D97-AF65-F5344CB8AC3E}">
        <p14:creationId xmlns:p14="http://schemas.microsoft.com/office/powerpoint/2010/main" val="3174588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50D6561-9BA9-BB4C-B8A6-C113380FE133}" type="slidenum">
              <a:rPr lang="en-US" smtClean="0"/>
              <a:t>3</a:t>
            </a:fld>
            <a:endParaRPr lang="en-US" dirty="0"/>
          </a:p>
        </p:txBody>
      </p:sp>
    </p:spTree>
    <p:extLst>
      <p:ext uri="{BB962C8B-B14F-4D97-AF65-F5344CB8AC3E}">
        <p14:creationId xmlns:p14="http://schemas.microsoft.com/office/powerpoint/2010/main" val="404680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676380A-09F2-48B7-9FF8-DE82A0B213A2}" type="slidenum">
              <a:rPr lang="en-AU" smtClean="0"/>
              <a:t>4</a:t>
            </a:fld>
            <a:endParaRPr lang="en-AU" dirty="0"/>
          </a:p>
        </p:txBody>
      </p:sp>
    </p:spTree>
    <p:extLst>
      <p:ext uri="{BB962C8B-B14F-4D97-AF65-F5344CB8AC3E}">
        <p14:creationId xmlns:p14="http://schemas.microsoft.com/office/powerpoint/2010/main" val="367264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676380A-09F2-48B7-9FF8-DE82A0B213A2}" type="slidenum">
              <a:rPr lang="en-AU" smtClean="0"/>
              <a:t>5</a:t>
            </a:fld>
            <a:endParaRPr lang="en-AU" dirty="0"/>
          </a:p>
        </p:txBody>
      </p:sp>
    </p:spTree>
    <p:extLst>
      <p:ext uri="{BB962C8B-B14F-4D97-AF65-F5344CB8AC3E}">
        <p14:creationId xmlns:p14="http://schemas.microsoft.com/office/powerpoint/2010/main" val="367264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E46ADF-AD89-40D7-831D-2D95A5E3BC3C}" type="slidenum">
              <a:rPr lang="en-AU" smtClean="0"/>
              <a:t>6</a:t>
            </a:fld>
            <a:endParaRPr lang="en-AU" dirty="0"/>
          </a:p>
        </p:txBody>
      </p:sp>
    </p:spTree>
    <p:extLst>
      <p:ext uri="{BB962C8B-B14F-4D97-AF65-F5344CB8AC3E}">
        <p14:creationId xmlns:p14="http://schemas.microsoft.com/office/powerpoint/2010/main" val="67848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676380A-09F2-48B7-9FF8-DE82A0B213A2}" type="slidenum">
              <a:rPr lang="en-AU" smtClean="0"/>
              <a:t>11</a:t>
            </a:fld>
            <a:endParaRPr lang="en-AU" dirty="0"/>
          </a:p>
        </p:txBody>
      </p:sp>
    </p:spTree>
    <p:extLst>
      <p:ext uri="{BB962C8B-B14F-4D97-AF65-F5344CB8AC3E}">
        <p14:creationId xmlns:p14="http://schemas.microsoft.com/office/powerpoint/2010/main" val="316731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6380A-09F2-48B7-9FF8-DE82A0B213A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71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13</a:t>
            </a:fld>
            <a:endParaRPr lang="en-US" dirty="0"/>
          </a:p>
        </p:txBody>
      </p:sp>
    </p:spTree>
    <p:extLst>
      <p:ext uri="{BB962C8B-B14F-4D97-AF65-F5344CB8AC3E}">
        <p14:creationId xmlns:p14="http://schemas.microsoft.com/office/powerpoint/2010/main" val="423029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94177" y="2012790"/>
            <a:ext cx="4352607" cy="2019948"/>
          </a:xfrm>
          <a:prstGeom prst="rect">
            <a:avLst/>
          </a:prstGeom>
        </p:spPr>
        <p:txBody>
          <a:bodyPr/>
          <a:lstStyle>
            <a:lvl1pPr algn="l">
              <a:defRPr sz="3000" b="1" baseline="0">
                <a:solidFill>
                  <a:srgbClr val="0070C0"/>
                </a:solidFill>
              </a:defRPr>
            </a:lvl1pPr>
          </a:lstStyle>
          <a:p>
            <a:r>
              <a:rPr lang="en-US" dirty="0"/>
              <a:t>Click to add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0244" y="1462087"/>
            <a:ext cx="386873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a:t>
            </a:r>
          </a:p>
        </p:txBody>
      </p:sp>
      <p:sp>
        <p:nvSpPr>
          <p:cNvPr id="4" name="Content Placeholder 3"/>
          <p:cNvSpPr>
            <a:spLocks noGrp="1"/>
          </p:cNvSpPr>
          <p:nvPr>
            <p:ph sz="half" idx="2" hasCustomPrompt="1"/>
          </p:nvPr>
        </p:nvSpPr>
        <p:spPr>
          <a:xfrm>
            <a:off x="630244" y="2285999"/>
            <a:ext cx="3868737" cy="3684588"/>
          </a:xfr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462087"/>
            <a:ext cx="38877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a:t>
            </a:r>
          </a:p>
        </p:txBody>
      </p:sp>
      <p:sp>
        <p:nvSpPr>
          <p:cNvPr id="6" name="Content Placeholder 5"/>
          <p:cNvSpPr>
            <a:spLocks noGrp="1"/>
          </p:cNvSpPr>
          <p:nvPr>
            <p:ph sz="quarter" idx="4" hasCustomPrompt="1"/>
          </p:nvPr>
        </p:nvSpPr>
        <p:spPr>
          <a:xfrm>
            <a:off x="4629150" y="2285999"/>
            <a:ext cx="3887788" cy="3684588"/>
          </a:xfr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10"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Tree>
    <p:extLst>
      <p:ext uri="{BB962C8B-B14F-4D97-AF65-F5344CB8AC3E}">
        <p14:creationId xmlns:p14="http://schemas.microsoft.com/office/powerpoint/2010/main" val="189904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6"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Tree>
    <p:extLst>
      <p:ext uri="{BB962C8B-B14F-4D97-AF65-F5344CB8AC3E}">
        <p14:creationId xmlns:p14="http://schemas.microsoft.com/office/powerpoint/2010/main" val="1904069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AU" dirty="0"/>
              <a:t>Virtual Planning Industry Forum - 14 September 2020 - Dy Currie AM, Chief Planner, CPED</a:t>
            </a:r>
            <a:endParaRPr lang="en-US" dirty="0"/>
          </a:p>
        </p:txBody>
      </p:sp>
      <p:sp>
        <p:nvSpPr>
          <p:cNvPr id="5" name="Text Placeholder 10"/>
          <p:cNvSpPr>
            <a:spLocks noGrp="1"/>
          </p:cNvSpPr>
          <p:nvPr>
            <p:ph type="body" sz="quarter" idx="13" hasCustomPrompt="1"/>
          </p:nvPr>
        </p:nvSpPr>
        <p:spPr>
          <a:xfrm>
            <a:off x="628656" y="1484573"/>
            <a:ext cx="7886701" cy="3677979"/>
          </a:xfrm>
        </p:spPr>
        <p:txBody>
          <a:bodyPr numCol="2"/>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Tree>
    <p:extLst>
      <p:ext uri="{BB962C8B-B14F-4D97-AF65-F5344CB8AC3E}">
        <p14:creationId xmlns:p14="http://schemas.microsoft.com/office/powerpoint/2010/main" val="588277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4" name="Text Placeholder 3"/>
          <p:cNvSpPr>
            <a:spLocks noGrp="1"/>
          </p:cNvSpPr>
          <p:nvPr>
            <p:ph type="body" sz="quarter" idx="12" hasCustomPrompt="1"/>
          </p:nvPr>
        </p:nvSpPr>
        <p:spPr>
          <a:xfrm>
            <a:off x="549065" y="189652"/>
            <a:ext cx="7897813" cy="722489"/>
          </a:xfrm>
        </p:spPr>
        <p:txBody>
          <a:bodyPr>
            <a:noAutofit/>
          </a:bodyPr>
          <a:lstStyle>
            <a:lvl1pPr marL="0" indent="0" algn="l" defTabSz="914377" rtl="0" eaLnBrk="1" latinLnBrk="0" hangingPunct="1">
              <a:lnSpc>
                <a:spcPct val="90000"/>
              </a:lnSpc>
              <a:spcBef>
                <a:spcPct val="0"/>
              </a:spcBef>
              <a:buNone/>
              <a:defRPr lang="en-US" sz="3000" b="1" kern="1200" dirty="0" smtClean="0">
                <a:solidFill>
                  <a:schemeClr val="bg1"/>
                </a:solidFill>
                <a:latin typeface="+mj-lt"/>
                <a:ea typeface="+mj-ea"/>
                <a:cs typeface="+mj-cs"/>
              </a:defRPr>
            </a:lvl1pPr>
            <a:lvl2pPr marL="457189" indent="0" algn="l" defTabSz="914377" rtl="0" eaLnBrk="1" latinLnBrk="0" hangingPunct="1">
              <a:lnSpc>
                <a:spcPct val="90000"/>
              </a:lnSpc>
              <a:spcBef>
                <a:spcPct val="0"/>
              </a:spcBef>
              <a:buNone/>
              <a:defRPr lang="en-US" sz="3000" b="1" kern="1200" dirty="0" smtClean="0">
                <a:solidFill>
                  <a:schemeClr val="bg1"/>
                </a:solidFill>
                <a:latin typeface="+mj-lt"/>
                <a:ea typeface="+mj-ea"/>
                <a:cs typeface="+mj-cs"/>
              </a:defRPr>
            </a:lvl2pPr>
            <a:lvl3pPr marL="914377" indent="0" algn="l" defTabSz="914377" rtl="0" eaLnBrk="1" latinLnBrk="0" hangingPunct="1">
              <a:lnSpc>
                <a:spcPct val="90000"/>
              </a:lnSpc>
              <a:spcBef>
                <a:spcPct val="0"/>
              </a:spcBef>
              <a:buNone/>
              <a:defRPr lang="en-US" sz="3000" b="1" kern="1200" dirty="0" smtClean="0">
                <a:solidFill>
                  <a:schemeClr val="bg1"/>
                </a:solidFill>
                <a:latin typeface="+mj-lt"/>
                <a:ea typeface="+mj-ea"/>
                <a:cs typeface="+mj-cs"/>
              </a:defRPr>
            </a:lvl3pPr>
            <a:lvl4pPr marL="1371566" indent="0" algn="l" defTabSz="914377" rtl="0" eaLnBrk="1" latinLnBrk="0" hangingPunct="1">
              <a:lnSpc>
                <a:spcPct val="90000"/>
              </a:lnSpc>
              <a:spcBef>
                <a:spcPct val="0"/>
              </a:spcBef>
              <a:buNone/>
              <a:defRPr lang="en-US" sz="3000" b="1" kern="1200" dirty="0" smtClean="0">
                <a:solidFill>
                  <a:schemeClr val="bg1"/>
                </a:solidFill>
                <a:latin typeface="+mj-lt"/>
                <a:ea typeface="+mj-ea"/>
                <a:cs typeface="+mj-cs"/>
              </a:defRPr>
            </a:lvl4pPr>
            <a:lvl5pPr marL="1828755" indent="0" algn="l" defTabSz="914377" rtl="0" eaLnBrk="1" latinLnBrk="0" hangingPunct="1">
              <a:lnSpc>
                <a:spcPct val="90000"/>
              </a:lnSpc>
              <a:spcBef>
                <a:spcPct val="0"/>
              </a:spcBef>
              <a:buNone/>
              <a:defRPr lang="en-AU" sz="3000" b="1" kern="1200" dirty="0">
                <a:solidFill>
                  <a:schemeClr val="bg1"/>
                </a:solidFill>
                <a:latin typeface="+mj-lt"/>
                <a:ea typeface="+mj-ea"/>
                <a:cs typeface="+mj-cs"/>
              </a:defRPr>
            </a:lvl5pPr>
          </a:lstStyle>
          <a:p>
            <a:pPr lvl="0"/>
            <a:r>
              <a:rPr lang="en-US" dirty="0"/>
              <a:t>Click to edit</a:t>
            </a:r>
          </a:p>
        </p:txBody>
      </p:sp>
    </p:spTree>
    <p:extLst>
      <p:ext uri="{BB962C8B-B14F-4D97-AF65-F5344CB8AC3E}">
        <p14:creationId xmlns:p14="http://schemas.microsoft.com/office/powerpoint/2010/main" val="3546913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1471612"/>
            <a:ext cx="2949575" cy="1600200"/>
          </a:xfrm>
        </p:spPr>
        <p:txBody>
          <a:bodyPr anchor="b"/>
          <a:lstStyle>
            <a:lvl1pPr>
              <a:defRPr sz="3200"/>
            </a:lvl1pPr>
          </a:lstStyle>
          <a:p>
            <a:r>
              <a:rPr lang="en-US" dirty="0"/>
              <a:t>Click to edit</a:t>
            </a:r>
          </a:p>
        </p:txBody>
      </p:sp>
      <p:sp>
        <p:nvSpPr>
          <p:cNvPr id="3" name="Content Placeholder 2"/>
          <p:cNvSpPr>
            <a:spLocks noGrp="1"/>
          </p:cNvSpPr>
          <p:nvPr>
            <p:ph idx="1" hasCustomPrompt="1"/>
          </p:nvPr>
        </p:nvSpPr>
        <p:spPr>
          <a:xfrm>
            <a:off x="3887788" y="1471615"/>
            <a:ext cx="4629150" cy="43894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44" y="3071817"/>
            <a:ext cx="2949575" cy="279717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7" name="Text Placeholder 6"/>
          <p:cNvSpPr>
            <a:spLocks noGrp="1"/>
          </p:cNvSpPr>
          <p:nvPr>
            <p:ph type="body" sz="quarter" idx="12" hasCustomPrompt="1"/>
          </p:nvPr>
        </p:nvSpPr>
        <p:spPr>
          <a:xfrm>
            <a:off x="630244" y="169863"/>
            <a:ext cx="7505277" cy="806451"/>
          </a:xfrm>
        </p:spPr>
        <p:txBody>
          <a:bodyPr>
            <a:noAutofit/>
          </a:bodyPr>
          <a:lstStyle>
            <a:lvl1pPr marL="0" indent="0">
              <a:buNone/>
              <a:defRPr lang="en-US" sz="3000" b="1" kern="1200" dirty="0" smtClean="0">
                <a:solidFill>
                  <a:schemeClr val="bg1"/>
                </a:solidFill>
                <a:latin typeface="+mj-lt"/>
                <a:ea typeface="+mj-ea"/>
                <a:cs typeface="+mj-cs"/>
              </a:defRPr>
            </a:lvl1pPr>
            <a:lvl2pPr>
              <a:defRPr lang="en-US" sz="3000" b="1" kern="1200" dirty="0" smtClean="0">
                <a:solidFill>
                  <a:schemeClr val="bg1"/>
                </a:solidFill>
                <a:latin typeface="+mj-lt"/>
                <a:ea typeface="+mj-ea"/>
                <a:cs typeface="+mj-cs"/>
              </a:defRPr>
            </a:lvl2pPr>
            <a:lvl3pPr>
              <a:defRPr lang="en-US" sz="3000" b="1" kern="1200" dirty="0" smtClean="0">
                <a:solidFill>
                  <a:schemeClr val="bg1"/>
                </a:solidFill>
                <a:latin typeface="+mj-lt"/>
                <a:ea typeface="+mj-ea"/>
                <a:cs typeface="+mj-cs"/>
              </a:defRPr>
            </a:lvl3pPr>
            <a:lvl4pPr>
              <a:defRPr lang="en-US" sz="3000" b="1" kern="1200" dirty="0" smtClean="0">
                <a:solidFill>
                  <a:schemeClr val="bg1"/>
                </a:solidFill>
                <a:latin typeface="+mj-lt"/>
                <a:ea typeface="+mj-ea"/>
                <a:cs typeface="+mj-cs"/>
              </a:defRPr>
            </a:lvl4pPr>
            <a:lvl5pPr>
              <a:defRPr lang="en-AU" sz="3000" b="1" kern="1200" dirty="0" smtClean="0">
                <a:solidFill>
                  <a:schemeClr val="bg1"/>
                </a:solidFill>
                <a:latin typeface="+mj-lt"/>
                <a:ea typeface="+mj-ea"/>
                <a:cs typeface="+mj-cs"/>
              </a:defRPr>
            </a:lvl5pPr>
          </a:lstStyle>
          <a:p>
            <a:pPr lvl="0"/>
            <a:r>
              <a:rPr lang="en-US" dirty="0"/>
              <a:t>Click to edit</a:t>
            </a:r>
          </a:p>
        </p:txBody>
      </p:sp>
    </p:spTree>
    <p:extLst>
      <p:ext uri="{BB962C8B-B14F-4D97-AF65-F5344CB8AC3E}">
        <p14:creationId xmlns:p14="http://schemas.microsoft.com/office/powerpoint/2010/main" val="1757457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1560513"/>
            <a:ext cx="2949575" cy="1600200"/>
          </a:xfrm>
        </p:spPr>
        <p:txBody>
          <a:bodyPr anchor="b"/>
          <a:lstStyle>
            <a:lvl1pPr>
              <a:defRPr sz="3200"/>
            </a:lvl1pPr>
          </a:lstStyle>
          <a:p>
            <a:r>
              <a:rPr lang="en-US" dirty="0"/>
              <a:t>Click to edit</a:t>
            </a:r>
          </a:p>
        </p:txBody>
      </p:sp>
      <p:sp>
        <p:nvSpPr>
          <p:cNvPr id="3" name="Picture Placeholder 2"/>
          <p:cNvSpPr>
            <a:spLocks noGrp="1"/>
          </p:cNvSpPr>
          <p:nvPr>
            <p:ph type="pic" idx="1"/>
          </p:nvPr>
        </p:nvSpPr>
        <p:spPr>
          <a:xfrm>
            <a:off x="3887788" y="1560513"/>
            <a:ext cx="4629150" cy="41402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630244" y="3160715"/>
            <a:ext cx="2949575" cy="2608432"/>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7" name="Text Placeholder 6"/>
          <p:cNvSpPr>
            <a:spLocks noGrp="1"/>
          </p:cNvSpPr>
          <p:nvPr>
            <p:ph type="body" sz="quarter" idx="12" hasCustomPrompt="1"/>
          </p:nvPr>
        </p:nvSpPr>
        <p:spPr>
          <a:xfrm>
            <a:off x="630243" y="243840"/>
            <a:ext cx="7886700" cy="833544"/>
          </a:xfrm>
        </p:spPr>
        <p:txBody>
          <a:bodyPr>
            <a:noAutofit/>
          </a:bodyPr>
          <a:lstStyle>
            <a:lvl1pPr marL="0" indent="0">
              <a:buNone/>
              <a:defRPr lang="en-US" sz="3000" b="1" kern="1200" dirty="0" smtClean="0">
                <a:solidFill>
                  <a:schemeClr val="bg1"/>
                </a:solidFill>
                <a:latin typeface="+mj-lt"/>
                <a:ea typeface="+mj-ea"/>
                <a:cs typeface="+mj-cs"/>
              </a:defRPr>
            </a:lvl1pPr>
            <a:lvl2pPr>
              <a:defRPr lang="en-US" sz="3000" b="1" kern="1200" dirty="0" smtClean="0">
                <a:solidFill>
                  <a:schemeClr val="bg1"/>
                </a:solidFill>
                <a:latin typeface="+mj-lt"/>
                <a:ea typeface="+mj-ea"/>
                <a:cs typeface="+mj-cs"/>
              </a:defRPr>
            </a:lvl2pPr>
            <a:lvl3pPr>
              <a:defRPr lang="en-US" sz="3000" b="1" kern="1200" dirty="0" smtClean="0">
                <a:solidFill>
                  <a:schemeClr val="bg1"/>
                </a:solidFill>
                <a:latin typeface="+mj-lt"/>
                <a:ea typeface="+mj-ea"/>
                <a:cs typeface="+mj-cs"/>
              </a:defRPr>
            </a:lvl3pPr>
            <a:lvl4pPr>
              <a:defRPr lang="en-US" sz="3000" b="1" kern="1200" dirty="0" smtClean="0">
                <a:solidFill>
                  <a:schemeClr val="bg1"/>
                </a:solidFill>
                <a:latin typeface="+mj-lt"/>
                <a:ea typeface="+mj-ea"/>
                <a:cs typeface="+mj-cs"/>
              </a:defRPr>
            </a:lvl4pPr>
            <a:lvl5pPr>
              <a:defRPr lang="en-AU" sz="3000" b="1" kern="1200" dirty="0" smtClean="0">
                <a:solidFill>
                  <a:schemeClr val="bg1"/>
                </a:solidFill>
                <a:latin typeface="+mj-lt"/>
                <a:ea typeface="+mj-ea"/>
                <a:cs typeface="+mj-cs"/>
              </a:defRPr>
            </a:lvl5pPr>
          </a:lstStyle>
          <a:p>
            <a:pPr lvl="0"/>
            <a:r>
              <a:rPr lang="en-US" dirty="0"/>
              <a:t>Click to edit</a:t>
            </a:r>
          </a:p>
        </p:txBody>
      </p:sp>
    </p:spTree>
    <p:extLst>
      <p:ext uri="{BB962C8B-B14F-4D97-AF65-F5344CB8AC3E}">
        <p14:creationId xmlns:p14="http://schemas.microsoft.com/office/powerpoint/2010/main" val="688643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628656" y="1457329"/>
            <a:ext cx="7886701" cy="4219575"/>
          </a:xfrm>
        </p:spPr>
        <p:txBody>
          <a:bodyPr numCol="2"/>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
        <p:nvSpPr>
          <p:cNvPr id="5" name="Footer Placeholder 5"/>
          <p:cNvSpPr>
            <a:spLocks noGrp="1"/>
          </p:cNvSpPr>
          <p:nvPr>
            <p:ph type="ftr" sz="quarter" idx="11"/>
          </p:nvPr>
        </p:nvSpPr>
        <p:spPr>
          <a:xfrm>
            <a:off x="3028950" y="6356352"/>
            <a:ext cx="3086100" cy="365125"/>
          </a:xfrm>
        </p:spPr>
        <p:txBody>
          <a:bodyPr/>
          <a:lstStyle/>
          <a:p>
            <a:r>
              <a:rPr lang="en-AU" dirty="0"/>
              <a:t>Virtual Planning Industry Forum - 14 September 2020 - Dy Currie AM, Chief Planner, CPED</a:t>
            </a:r>
            <a:endParaRPr lang="en-US" dirty="0"/>
          </a:p>
        </p:txBody>
      </p:sp>
    </p:spTree>
    <p:extLst>
      <p:ext uri="{BB962C8B-B14F-4D97-AF65-F5344CB8AC3E}">
        <p14:creationId xmlns:p14="http://schemas.microsoft.com/office/powerpoint/2010/main" val="245185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
        <p:nvSpPr>
          <p:cNvPr id="10" name="Content Placeholder 9"/>
          <p:cNvSpPr>
            <a:spLocks noGrp="1"/>
          </p:cNvSpPr>
          <p:nvPr>
            <p:ph sz="quarter" idx="13" hasCustomPrompt="1"/>
          </p:nvPr>
        </p:nvSpPr>
        <p:spPr>
          <a:xfrm>
            <a:off x="628650" y="1438276"/>
            <a:ext cx="7886700" cy="4267200"/>
          </a:xfr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p:cNvSpPr>
            <a:spLocks noGrp="1"/>
          </p:cNvSpPr>
          <p:nvPr>
            <p:ph type="ftr" sz="quarter" idx="11"/>
          </p:nvPr>
        </p:nvSpPr>
        <p:spPr>
          <a:xfrm>
            <a:off x="3028950" y="6356352"/>
            <a:ext cx="3086100" cy="365125"/>
          </a:xfrm>
        </p:spPr>
        <p:txBody>
          <a:bodyPr/>
          <a:lstStyle/>
          <a:p>
            <a:r>
              <a:rPr lang="en-AU" dirty="0"/>
              <a:t>Virtual Planning Industry Forum - 14 September 2020 - Dy Currie AM, Chief Planner, CPED</a:t>
            </a:r>
            <a:endParaRPr lang="en-US" dirty="0"/>
          </a:p>
        </p:txBody>
      </p:sp>
    </p:spTree>
    <p:extLst>
      <p:ext uri="{BB962C8B-B14F-4D97-AF65-F5344CB8AC3E}">
        <p14:creationId xmlns:p14="http://schemas.microsoft.com/office/powerpoint/2010/main" val="630502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628651" y="1447800"/>
            <a:ext cx="3962400" cy="4733925"/>
          </a:xfrm>
        </p:spPr>
        <p:txBody>
          <a:bodyPr numCol="1"/>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4"/>
          </p:nvPr>
        </p:nvSpPr>
        <p:spPr>
          <a:xfrm rot="21218910">
            <a:off x="5108820" y="1777219"/>
            <a:ext cx="3376912" cy="3376912"/>
          </a:xfrm>
          <a:solidFill>
            <a:schemeClr val="bg1">
              <a:lumMod val="85000"/>
            </a:schemeClr>
          </a:solidFill>
          <a:ln w="127000">
            <a:solidFill>
              <a:schemeClr val="bg1"/>
            </a:solidFill>
            <a:miter lim="800000"/>
          </a:ln>
          <a:effectLst>
            <a:outerShdw blurRad="50800" dist="38100" dir="2700000" algn="tl" rotWithShape="0">
              <a:prstClr val="black">
                <a:alpha val="40000"/>
              </a:prstClr>
            </a:outerShdw>
          </a:effectLst>
        </p:spPr>
        <p:txBody>
          <a:bodyPr/>
          <a:lstStyle/>
          <a:p>
            <a:endParaRPr lang="en-US" dirty="0"/>
          </a:p>
        </p:txBody>
      </p:sp>
      <p:sp>
        <p:nvSpPr>
          <p:cNvPr id="9"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
        <p:nvSpPr>
          <p:cNvPr id="8" name="Footer Placeholder 5"/>
          <p:cNvSpPr>
            <a:spLocks noGrp="1"/>
          </p:cNvSpPr>
          <p:nvPr>
            <p:ph type="ftr" sz="quarter" idx="11"/>
          </p:nvPr>
        </p:nvSpPr>
        <p:spPr>
          <a:xfrm>
            <a:off x="3028950" y="6356352"/>
            <a:ext cx="3086100" cy="365125"/>
          </a:xfrm>
        </p:spPr>
        <p:txBody>
          <a:bodyPr/>
          <a:lstStyle/>
          <a:p>
            <a:r>
              <a:rPr lang="en-AU" dirty="0"/>
              <a:t>Virtual Planning Industry Forum - 14 September 2020 - Dy Currie AM, Chief Planner, CPED</a:t>
            </a:r>
            <a:endParaRPr lang="en-US" dirty="0"/>
          </a:p>
        </p:txBody>
      </p:sp>
    </p:spTree>
    <p:extLst>
      <p:ext uri="{BB962C8B-B14F-4D97-AF65-F5344CB8AC3E}">
        <p14:creationId xmlns:p14="http://schemas.microsoft.com/office/powerpoint/2010/main" val="3811645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94177" y="2012790"/>
            <a:ext cx="4352607" cy="2019948"/>
          </a:xfrm>
          <a:prstGeom prst="rect">
            <a:avLst/>
          </a:prstGeom>
        </p:spPr>
        <p:txBody>
          <a:bodyPr/>
          <a:lstStyle>
            <a:lvl1pPr algn="l">
              <a:defRPr sz="3000" b="1" baseline="0">
                <a:solidFill>
                  <a:srgbClr val="0070C0"/>
                </a:solidFill>
              </a:defRPr>
            </a:lvl1pPr>
          </a:lstStyle>
          <a:p>
            <a:r>
              <a:rPr lang="en-US"/>
              <a:t>Click to add title</a:t>
            </a:r>
          </a:p>
        </p:txBody>
      </p:sp>
    </p:spTree>
    <p:extLst>
      <p:ext uri="{BB962C8B-B14F-4D97-AF65-F5344CB8AC3E}">
        <p14:creationId xmlns:p14="http://schemas.microsoft.com/office/powerpoint/2010/main" val="296553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295390"/>
            <a:ext cx="6858000" cy="1499765"/>
          </a:xfrm>
          <a:prstGeom prst="rect">
            <a:avLst/>
          </a:prstGeom>
        </p:spPr>
        <p:txBody>
          <a:bodyPr anchor="b"/>
          <a:lstStyle>
            <a:lvl1pPr algn="l">
              <a:defRPr sz="5000" baseline="0">
                <a:latin typeface="+mj-lt"/>
              </a:defRPr>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1143000" y="3118342"/>
            <a:ext cx="6858000" cy="87336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8064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6919" y="1339576"/>
            <a:ext cx="3867150" cy="4351338"/>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86469" y="1339576"/>
            <a:ext cx="4464454" cy="4351338"/>
          </a:xfrm>
          <a:prstGeom prst="rect">
            <a:avLst/>
          </a:prstGeo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0" hasCustomPrompt="1"/>
          </p:nvPr>
        </p:nvSpPr>
        <p:spPr>
          <a:xfrm>
            <a:off x="366713" y="367736"/>
            <a:ext cx="8187627" cy="486843"/>
          </a:xfrm>
          <a:prstGeom prst="rect">
            <a:avLst/>
          </a:prstGeom>
        </p:spPr>
        <p:txBody>
          <a:bodyPr/>
          <a:lstStyle>
            <a:lvl1pPr marL="0" indent="0">
              <a:buNone/>
              <a:defRPr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289304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295390"/>
            <a:ext cx="6858000" cy="1499765"/>
          </a:xfrm>
          <a:prstGeom prst="rect">
            <a:avLst/>
          </a:prstGeom>
        </p:spPr>
        <p:txBody>
          <a:bodyPr anchor="b"/>
          <a:lstStyle>
            <a:lvl1pPr algn="l">
              <a:defRPr sz="5000" baseline="0">
                <a:latin typeface="+mj-lt"/>
              </a:defRPr>
            </a:lvl1pPr>
          </a:lstStyle>
          <a:p>
            <a:r>
              <a:rPr lang="en-US"/>
              <a:t>Click to edit</a:t>
            </a:r>
            <a:br>
              <a:rPr lang="en-US"/>
            </a:br>
            <a:r>
              <a:rPr lang="en-US"/>
              <a:t>Master title style</a:t>
            </a:r>
          </a:p>
        </p:txBody>
      </p:sp>
      <p:sp>
        <p:nvSpPr>
          <p:cNvPr id="3" name="Subtitle 2"/>
          <p:cNvSpPr>
            <a:spLocks noGrp="1"/>
          </p:cNvSpPr>
          <p:nvPr>
            <p:ph type="subTitle" idx="1"/>
          </p:nvPr>
        </p:nvSpPr>
        <p:spPr>
          <a:xfrm>
            <a:off x="1143000" y="3118342"/>
            <a:ext cx="6858000" cy="87336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43070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DOCUMENT NAME CAXX/XXXXXX</a:t>
            </a:r>
          </a:p>
        </p:txBody>
      </p:sp>
      <p:sp>
        <p:nvSpPr>
          <p:cNvPr id="3" name="Content Placeholder 2"/>
          <p:cNvSpPr>
            <a:spLocks noGrp="1"/>
          </p:cNvSpPr>
          <p:nvPr>
            <p:ph idx="1"/>
          </p:nvPr>
        </p:nvSpPr>
        <p:spPr>
          <a:xfrm>
            <a:off x="628650" y="154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0125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54066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066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DOCUMENT NAME CAXX/XXXXXX</a:t>
            </a:r>
          </a:p>
        </p:txBody>
      </p:sp>
      <p:sp>
        <p:nvSpPr>
          <p:cNvPr id="7" name="Title 1"/>
          <p:cNvSpPr>
            <a:spLocks noGrp="1"/>
          </p:cNvSpPr>
          <p:nvPr>
            <p:ph type="title"/>
          </p:nvPr>
        </p:nvSpPr>
        <p:spPr>
          <a:xfrm>
            <a:off x="628650" y="-1"/>
            <a:ext cx="7886700" cy="1076325"/>
          </a:xfrm>
        </p:spPr>
        <p:txBody>
          <a:bodyPr anchor="ctr">
            <a:normAutofit/>
          </a:bodyPr>
          <a:lstStyle>
            <a:lvl1pPr>
              <a:defRPr sz="3000" b="1" i="0">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924113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28650" y="1484313"/>
            <a:ext cx="6786563" cy="3671592"/>
          </a:xfrm>
          <a:prstGeom prst="rect">
            <a:avLst/>
          </a:prstGeo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DOCUMENT NAME CAXX/XXXXXX</a:t>
            </a:r>
          </a:p>
        </p:txBody>
      </p:sp>
      <p:sp>
        <p:nvSpPr>
          <p:cNvPr id="7" name="Title 1"/>
          <p:cNvSpPr>
            <a:spLocks noGrp="1"/>
          </p:cNvSpPr>
          <p:nvPr>
            <p:ph type="title"/>
          </p:nvPr>
        </p:nvSpPr>
        <p:spPr>
          <a:xfrm>
            <a:off x="628650" y="0"/>
            <a:ext cx="7886700" cy="1076325"/>
          </a:xfrm>
          <a:prstGeom prst="rect">
            <a:avLst/>
          </a:prstGeom>
        </p:spPr>
        <p:txBody>
          <a:bodyPr anchor="ctr">
            <a:normAutofit/>
          </a:bodyPr>
          <a:lstStyle>
            <a:lvl1pPr>
              <a:defRPr sz="3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69858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462087"/>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285999"/>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62087"/>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285999"/>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DOCUMENT NAME CAXX/XXXXXX</a:t>
            </a:r>
          </a:p>
        </p:txBody>
      </p:sp>
      <p:sp>
        <p:nvSpPr>
          <p:cNvPr id="9" name="Title 1"/>
          <p:cNvSpPr>
            <a:spLocks noGrp="1"/>
          </p:cNvSpPr>
          <p:nvPr>
            <p:ph type="title"/>
          </p:nvPr>
        </p:nvSpPr>
        <p:spPr>
          <a:xfrm>
            <a:off x="630238" y="1"/>
            <a:ext cx="7886700" cy="1076324"/>
          </a:xfrm>
          <a:prstGeom prst="rect">
            <a:avLst/>
          </a:prstGeom>
        </p:spPr>
        <p:txBody>
          <a:bodyPr anchor="ctr">
            <a:normAutofit/>
          </a:bodyPr>
          <a:lstStyle>
            <a:lvl1pPr>
              <a:defRPr sz="3000" b="1" i="0">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247108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DOCUMENT NAME CAXX/XXXXXX</a:t>
            </a:r>
          </a:p>
        </p:txBody>
      </p:sp>
      <p:sp>
        <p:nvSpPr>
          <p:cNvPr id="5" name="Text Placeholder 10"/>
          <p:cNvSpPr>
            <a:spLocks noGrp="1"/>
          </p:cNvSpPr>
          <p:nvPr>
            <p:ph type="body" sz="quarter" idx="13"/>
          </p:nvPr>
        </p:nvSpPr>
        <p:spPr>
          <a:xfrm>
            <a:off x="628650" y="1484571"/>
            <a:ext cx="7886701" cy="3677979"/>
          </a:xfrm>
          <a:prstGeom prst="rect">
            <a:avLst/>
          </a:prstGeo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628650" y="0"/>
            <a:ext cx="7886700" cy="1076325"/>
          </a:xfrm>
          <a:prstGeom prst="rect">
            <a:avLst/>
          </a:prstGeom>
        </p:spPr>
        <p:txBody>
          <a:bodyPr anchor="ctr">
            <a:normAutofit/>
          </a:bodyPr>
          <a:lstStyle>
            <a:lvl1pPr>
              <a:defRPr sz="3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8188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471612"/>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471612"/>
            <a:ext cx="4629150" cy="43894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3071812"/>
            <a:ext cx="2949575" cy="2797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DOCUMENT NAME CAXX/XXXXXX</a:t>
            </a:r>
          </a:p>
        </p:txBody>
      </p:sp>
      <p:sp>
        <p:nvSpPr>
          <p:cNvPr id="9" name="Text Placeholder 8"/>
          <p:cNvSpPr>
            <a:spLocks noGrp="1"/>
          </p:cNvSpPr>
          <p:nvPr>
            <p:ph type="body" sz="quarter" idx="12" hasCustomPrompt="1"/>
          </p:nvPr>
        </p:nvSpPr>
        <p:spPr>
          <a:xfrm>
            <a:off x="630238" y="0"/>
            <a:ext cx="8513762" cy="1076770"/>
          </a:xfrm>
          <a:prstGeom prst="rect">
            <a:avLst/>
          </a:prstGeom>
        </p:spPr>
        <p:txBody>
          <a:bodyPr anchor="ctr">
            <a:normAutofit/>
          </a:bodyPr>
          <a:lstStyle>
            <a:lvl1pPr marL="0" indent="0" algn="l" defTabSz="914400" rtl="0" eaLnBrk="1" latinLnBrk="0" hangingPunct="1">
              <a:lnSpc>
                <a:spcPct val="90000"/>
              </a:lnSpc>
              <a:spcBef>
                <a:spcPts val="0"/>
              </a:spcBef>
              <a:spcAft>
                <a:spcPts val="0"/>
              </a:spcAft>
              <a:buNone/>
              <a:defRPr lang="en-US" sz="3000" b="1" kern="1200" dirty="0" smtClean="0">
                <a:solidFill>
                  <a:schemeClr val="bg1"/>
                </a:solidFill>
                <a:latin typeface="+mj-lt"/>
                <a:ea typeface="+mj-ea"/>
                <a:cs typeface="+mj-cs"/>
              </a:defRPr>
            </a:lvl1pPr>
          </a:lstStyle>
          <a:p>
            <a:r>
              <a:rPr lang="en-US" dirty="0"/>
              <a:t>Click to add title</a:t>
            </a:r>
          </a:p>
        </p:txBody>
      </p:sp>
    </p:spTree>
    <p:extLst>
      <p:ext uri="{BB962C8B-B14F-4D97-AF65-F5344CB8AC3E}">
        <p14:creationId xmlns:p14="http://schemas.microsoft.com/office/powerpoint/2010/main" val="37302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1560513"/>
            <a:ext cx="2949575"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560513"/>
            <a:ext cx="4629150" cy="4140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3160714"/>
            <a:ext cx="2949575" cy="260843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DOCUMENT NAME CAXX/XXXXXX</a:t>
            </a:r>
          </a:p>
        </p:txBody>
      </p:sp>
      <p:sp>
        <p:nvSpPr>
          <p:cNvPr id="10" name="Text Placeholder 9"/>
          <p:cNvSpPr>
            <a:spLocks noGrp="1"/>
          </p:cNvSpPr>
          <p:nvPr>
            <p:ph type="body" sz="quarter" idx="12" hasCustomPrompt="1"/>
          </p:nvPr>
        </p:nvSpPr>
        <p:spPr>
          <a:xfrm>
            <a:off x="630238" y="0"/>
            <a:ext cx="8469312" cy="1068388"/>
          </a:xfrm>
          <a:prstGeom prst="rect">
            <a:avLst/>
          </a:prstGeom>
        </p:spPr>
        <p:txBody>
          <a:bodyPr anchor="ctr">
            <a:normAutofit/>
          </a:bodyPr>
          <a:lstStyle>
            <a:lvl1pPr marL="0" indent="0">
              <a:buNone/>
              <a:defRPr lang="en-US" sz="3000" b="1" kern="1200" dirty="0" smtClean="0">
                <a:solidFill>
                  <a:schemeClr val="bg1"/>
                </a:solidFill>
                <a:latin typeface="+mj-lt"/>
                <a:ea typeface="+mj-ea"/>
                <a:cs typeface="+mj-cs"/>
              </a:defRPr>
            </a:lvl1pPr>
          </a:lstStyle>
          <a:p>
            <a:r>
              <a:rPr lang="en-US" dirty="0"/>
              <a:t>Click to add title</a:t>
            </a:r>
          </a:p>
        </p:txBody>
      </p:sp>
    </p:spTree>
    <p:extLst>
      <p:ext uri="{BB962C8B-B14F-4D97-AF65-F5344CB8AC3E}">
        <p14:creationId xmlns:p14="http://schemas.microsoft.com/office/powerpoint/2010/main" val="198921708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28650" y="1457325"/>
            <a:ext cx="7886701" cy="4219575"/>
          </a:xfrm>
          <a:prstGeom prst="rect">
            <a:avLst/>
          </a:prstGeo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628650" y="0"/>
            <a:ext cx="7886700" cy="1076325"/>
          </a:xfrm>
          <a:prstGeom prst="rect">
            <a:avLst/>
          </a:prstGeom>
        </p:spPr>
        <p:txBody>
          <a:bodyPr anchor="ctr">
            <a:normAutofit/>
          </a:bodyPr>
          <a:lstStyle>
            <a:lvl1pPr>
              <a:defRPr sz="3000" b="1">
                <a:solidFill>
                  <a:schemeClr val="bg1"/>
                </a:solidFill>
              </a:defRPr>
            </a:lvl1pPr>
          </a:lstStyle>
          <a:p>
            <a:r>
              <a:rPr lang="en-US" dirty="0"/>
              <a:t>Click to edit Master title style</a:t>
            </a:r>
          </a:p>
        </p:txBody>
      </p:sp>
      <p:sp>
        <p:nvSpPr>
          <p:cNvPr id="5" name="Footer Placeholder 5"/>
          <p:cNvSpPr>
            <a:spLocks noGrp="1"/>
          </p:cNvSpPr>
          <p:nvPr>
            <p:ph type="ftr" sz="quarter" idx="11"/>
          </p:nvPr>
        </p:nvSpPr>
        <p:spPr>
          <a:xfrm>
            <a:off x="3028950" y="6356350"/>
            <a:ext cx="3086100" cy="365125"/>
          </a:xfrm>
        </p:spPr>
        <p:txBody>
          <a:bodyPr/>
          <a:lstStyle/>
          <a:p>
            <a:r>
              <a:rPr lang="en-US" dirty="0"/>
              <a:t>DOCUMENT NAME CAXX/XXXXXX</a:t>
            </a:r>
          </a:p>
        </p:txBody>
      </p:sp>
    </p:spTree>
    <p:extLst>
      <p:ext uri="{BB962C8B-B14F-4D97-AF65-F5344CB8AC3E}">
        <p14:creationId xmlns:p14="http://schemas.microsoft.com/office/powerpoint/2010/main" val="78716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94177" y="2012790"/>
            <a:ext cx="4352607" cy="2019948"/>
          </a:xfrm>
          <a:prstGeom prst="rect">
            <a:avLst/>
          </a:prstGeom>
        </p:spPr>
        <p:txBody>
          <a:bodyPr/>
          <a:lstStyle>
            <a:lvl1pPr algn="l">
              <a:defRPr sz="3000" b="1" baseline="0">
                <a:solidFill>
                  <a:srgbClr val="0070C0"/>
                </a:solidFill>
              </a:defRPr>
            </a:lvl1pPr>
          </a:lstStyle>
          <a:p>
            <a:r>
              <a:rPr lang="en-US"/>
              <a:t>Click to add title</a:t>
            </a:r>
          </a:p>
        </p:txBody>
      </p:sp>
    </p:spTree>
    <p:extLst>
      <p:ext uri="{BB962C8B-B14F-4D97-AF65-F5344CB8AC3E}">
        <p14:creationId xmlns:p14="http://schemas.microsoft.com/office/powerpoint/2010/main" val="3126871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28650" y="0"/>
            <a:ext cx="7886700" cy="1076325"/>
          </a:xfrm>
          <a:prstGeom prst="rect">
            <a:avLst/>
          </a:prstGeom>
        </p:spPr>
        <p:txBody>
          <a:bodyPr anchor="ctr">
            <a:normAutofit/>
          </a:bodyPr>
          <a:lstStyle>
            <a:lvl1pPr>
              <a:defRPr sz="3000" b="1">
                <a:solidFill>
                  <a:schemeClr val="bg1"/>
                </a:solidFill>
              </a:defRPr>
            </a:lvl1pPr>
          </a:lstStyle>
          <a:p>
            <a:r>
              <a:rPr lang="en-US" dirty="0"/>
              <a:t>Click to edit Master title style</a:t>
            </a:r>
          </a:p>
        </p:txBody>
      </p:sp>
      <p:sp>
        <p:nvSpPr>
          <p:cNvPr id="10" name="Content Placeholder 9"/>
          <p:cNvSpPr>
            <a:spLocks noGrp="1"/>
          </p:cNvSpPr>
          <p:nvPr>
            <p:ph sz="quarter" idx="13"/>
          </p:nvPr>
        </p:nvSpPr>
        <p:spPr>
          <a:xfrm>
            <a:off x="628650" y="1438276"/>
            <a:ext cx="7886700" cy="4267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p:cNvSpPr>
            <a:spLocks noGrp="1"/>
          </p:cNvSpPr>
          <p:nvPr>
            <p:ph type="ftr" sz="quarter" idx="11"/>
          </p:nvPr>
        </p:nvSpPr>
        <p:spPr>
          <a:xfrm>
            <a:off x="3028950" y="6356350"/>
            <a:ext cx="3086100" cy="365125"/>
          </a:xfrm>
        </p:spPr>
        <p:txBody>
          <a:bodyPr/>
          <a:lstStyle/>
          <a:p>
            <a:r>
              <a:rPr lang="en-US" dirty="0"/>
              <a:t>DOCUMENT NAME CAXX/XXXXXX</a:t>
            </a:r>
          </a:p>
        </p:txBody>
      </p:sp>
    </p:spTree>
    <p:extLst>
      <p:ext uri="{BB962C8B-B14F-4D97-AF65-F5344CB8AC3E}">
        <p14:creationId xmlns:p14="http://schemas.microsoft.com/office/powerpoint/2010/main" val="665219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28651" y="1447800"/>
            <a:ext cx="3962400" cy="4733925"/>
          </a:xfrm>
          <a:prstGeom prst="rect">
            <a:avLst/>
          </a:prstGeo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4"/>
          </p:nvPr>
        </p:nvSpPr>
        <p:spPr>
          <a:xfrm rot="21218910">
            <a:off x="5108820" y="1777219"/>
            <a:ext cx="3376912" cy="3376912"/>
          </a:xfrm>
          <a:prstGeom prst="rect">
            <a:avLst/>
          </a:prstGeom>
          <a:solidFill>
            <a:schemeClr val="bg1">
              <a:lumMod val="85000"/>
            </a:schemeClr>
          </a:solidFill>
          <a:ln w="127000">
            <a:solidFill>
              <a:schemeClr val="bg1"/>
            </a:solidFill>
            <a:miter lim="800000"/>
          </a:ln>
          <a:effectLst>
            <a:outerShdw blurRad="50800" dist="38100" dir="2700000" algn="tl" rotWithShape="0">
              <a:prstClr val="black">
                <a:alpha val="40000"/>
              </a:prstClr>
            </a:outerShdw>
          </a:effectLst>
        </p:spPr>
        <p:txBody>
          <a:bodyPr/>
          <a:lstStyle/>
          <a:p>
            <a:endParaRPr lang="en-US" dirty="0"/>
          </a:p>
        </p:txBody>
      </p:sp>
      <p:sp>
        <p:nvSpPr>
          <p:cNvPr id="9" name="Title 1"/>
          <p:cNvSpPr>
            <a:spLocks noGrp="1"/>
          </p:cNvSpPr>
          <p:nvPr>
            <p:ph type="title"/>
          </p:nvPr>
        </p:nvSpPr>
        <p:spPr>
          <a:xfrm>
            <a:off x="628650" y="0"/>
            <a:ext cx="7886700" cy="1076325"/>
          </a:xfrm>
          <a:prstGeom prst="rect">
            <a:avLst/>
          </a:prstGeom>
        </p:spPr>
        <p:txBody>
          <a:bodyPr anchor="ctr">
            <a:normAutofit/>
          </a:bodyPr>
          <a:lstStyle>
            <a:lvl1pPr>
              <a:defRPr sz="3000" b="1">
                <a:solidFill>
                  <a:schemeClr val="bg1"/>
                </a:solidFill>
              </a:defRPr>
            </a:lvl1pPr>
          </a:lstStyle>
          <a:p>
            <a:r>
              <a:rPr lang="en-US" dirty="0"/>
              <a:t>Click to edit Master title style</a:t>
            </a:r>
          </a:p>
        </p:txBody>
      </p:sp>
      <p:sp>
        <p:nvSpPr>
          <p:cNvPr id="8" name="Footer Placeholder 5"/>
          <p:cNvSpPr>
            <a:spLocks noGrp="1"/>
          </p:cNvSpPr>
          <p:nvPr>
            <p:ph type="ftr" sz="quarter" idx="11"/>
          </p:nvPr>
        </p:nvSpPr>
        <p:spPr>
          <a:xfrm>
            <a:off x="3028950" y="6356350"/>
            <a:ext cx="3086100" cy="365125"/>
          </a:xfrm>
        </p:spPr>
        <p:txBody>
          <a:bodyPr/>
          <a:lstStyle/>
          <a:p>
            <a:r>
              <a:rPr lang="en-US" dirty="0"/>
              <a:t>DOCUMENT NAME CAXX/XXXXXX</a:t>
            </a:r>
          </a:p>
        </p:txBody>
      </p:sp>
    </p:spTree>
    <p:extLst>
      <p:ext uri="{BB962C8B-B14F-4D97-AF65-F5344CB8AC3E}">
        <p14:creationId xmlns:p14="http://schemas.microsoft.com/office/powerpoint/2010/main" val="3527372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94177" y="2012790"/>
            <a:ext cx="4352607" cy="2019948"/>
          </a:xfrm>
          <a:prstGeom prst="rect">
            <a:avLst/>
          </a:prstGeom>
        </p:spPr>
        <p:txBody>
          <a:bodyPr/>
          <a:lstStyle>
            <a:lvl1pPr algn="l">
              <a:defRPr sz="3000" b="1" baseline="0">
                <a:solidFill>
                  <a:srgbClr val="0070C0"/>
                </a:solidFill>
              </a:defRPr>
            </a:lvl1pPr>
          </a:lstStyle>
          <a:p>
            <a:r>
              <a:rPr lang="en-US"/>
              <a:t>Click to add title</a:t>
            </a:r>
          </a:p>
        </p:txBody>
      </p:sp>
    </p:spTree>
    <p:extLst>
      <p:ext uri="{BB962C8B-B14F-4D97-AF65-F5344CB8AC3E}">
        <p14:creationId xmlns:p14="http://schemas.microsoft.com/office/powerpoint/2010/main" val="76709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28650" y="1484313"/>
            <a:ext cx="6786563" cy="36715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DOCUMENT NAME CAXX/XXXXXX</a:t>
            </a:r>
          </a:p>
        </p:txBody>
      </p:sp>
      <p:sp>
        <p:nvSpPr>
          <p:cNvPr id="7"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a:t>Click to edit Master title style</a:t>
            </a:r>
          </a:p>
        </p:txBody>
      </p:sp>
    </p:spTree>
    <p:extLst>
      <p:ext uri="{BB962C8B-B14F-4D97-AF65-F5344CB8AC3E}">
        <p14:creationId xmlns:p14="http://schemas.microsoft.com/office/powerpoint/2010/main" val="351635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DOCUMENT NAME CAXX/XXXXXX</a:t>
            </a:r>
          </a:p>
        </p:txBody>
      </p:sp>
      <p:sp>
        <p:nvSpPr>
          <p:cNvPr id="3" name="Content Placeholder 2"/>
          <p:cNvSpPr>
            <a:spLocks noGrp="1"/>
          </p:cNvSpPr>
          <p:nvPr>
            <p:ph idx="1"/>
          </p:nvPr>
        </p:nvSpPr>
        <p:spPr>
          <a:xfrm>
            <a:off x="628650" y="1540668"/>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132867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54066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4066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DOCUMENT NAME CAXX/XXXXXX</a:t>
            </a:r>
          </a:p>
        </p:txBody>
      </p:sp>
      <p:sp>
        <p:nvSpPr>
          <p:cNvPr id="7" name="Title 1"/>
          <p:cNvSpPr>
            <a:spLocks noGrp="1"/>
          </p:cNvSpPr>
          <p:nvPr>
            <p:ph type="title"/>
          </p:nvPr>
        </p:nvSpPr>
        <p:spPr>
          <a:xfrm>
            <a:off x="628650" y="-1"/>
            <a:ext cx="7886700" cy="1076325"/>
          </a:xfrm>
        </p:spPr>
        <p:txBody>
          <a:bodyPr anchor="ctr">
            <a:normAutofit/>
          </a:bodyPr>
          <a:lstStyle>
            <a:lvl1pPr>
              <a:defRPr sz="3000" b="1" i="0">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501313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462087"/>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285999"/>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62087"/>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285999"/>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DOCUMENT NAME CAXX/XXXXXX</a:t>
            </a:r>
          </a:p>
        </p:txBody>
      </p:sp>
      <p:sp>
        <p:nvSpPr>
          <p:cNvPr id="9" name="Title 1"/>
          <p:cNvSpPr>
            <a:spLocks noGrp="1"/>
          </p:cNvSpPr>
          <p:nvPr>
            <p:ph type="title"/>
          </p:nvPr>
        </p:nvSpPr>
        <p:spPr>
          <a:xfrm>
            <a:off x="630238" y="1"/>
            <a:ext cx="7886700" cy="1076324"/>
          </a:xfrm>
        </p:spPr>
        <p:txBody>
          <a:bodyPr anchor="ctr">
            <a:normAutofit/>
          </a:bodyPr>
          <a:lstStyle>
            <a:lvl1pPr>
              <a:defRPr sz="3000" b="1" i="0">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518544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DOCUMENT NAME CAXX/XXXXXX</a:t>
            </a:r>
          </a:p>
        </p:txBody>
      </p:sp>
      <p:sp>
        <p:nvSpPr>
          <p:cNvPr id="6"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a:t>Click to edit Master title style</a:t>
            </a:r>
          </a:p>
        </p:txBody>
      </p:sp>
    </p:spTree>
    <p:extLst>
      <p:ext uri="{BB962C8B-B14F-4D97-AF65-F5344CB8AC3E}">
        <p14:creationId xmlns:p14="http://schemas.microsoft.com/office/powerpoint/2010/main" val="3315205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DOCUMENT NAME CAXX/XXXXXX</a:t>
            </a:r>
          </a:p>
        </p:txBody>
      </p:sp>
      <p:sp>
        <p:nvSpPr>
          <p:cNvPr id="5" name="Text Placeholder 10"/>
          <p:cNvSpPr>
            <a:spLocks noGrp="1"/>
          </p:cNvSpPr>
          <p:nvPr>
            <p:ph type="body" sz="quarter" idx="13"/>
          </p:nvPr>
        </p:nvSpPr>
        <p:spPr>
          <a:xfrm>
            <a:off x="628650" y="1484571"/>
            <a:ext cx="7886701" cy="3677979"/>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688600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471612"/>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471612"/>
            <a:ext cx="4629150" cy="43894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3071812"/>
            <a:ext cx="2949575" cy="2797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DOCUMENT NAME CAXX/XXXXXX</a:t>
            </a:r>
          </a:p>
        </p:txBody>
      </p:sp>
      <p:sp>
        <p:nvSpPr>
          <p:cNvPr id="9" name="Text Placeholder 8"/>
          <p:cNvSpPr>
            <a:spLocks noGrp="1"/>
          </p:cNvSpPr>
          <p:nvPr>
            <p:ph type="body" sz="quarter" idx="12" hasCustomPrompt="1"/>
          </p:nvPr>
        </p:nvSpPr>
        <p:spPr>
          <a:xfrm>
            <a:off x="630238" y="0"/>
            <a:ext cx="8513762" cy="1076770"/>
          </a:xfrm>
        </p:spPr>
        <p:txBody>
          <a:bodyPr anchor="ctr">
            <a:normAutofit/>
          </a:bodyPr>
          <a:lstStyle>
            <a:lvl1pPr marL="0" indent="0" algn="l" defTabSz="914400" rtl="0" eaLnBrk="1" latinLnBrk="0" hangingPunct="1">
              <a:lnSpc>
                <a:spcPct val="90000"/>
              </a:lnSpc>
              <a:spcBef>
                <a:spcPts val="0"/>
              </a:spcBef>
              <a:spcAft>
                <a:spcPts val="0"/>
              </a:spcAft>
              <a:buNone/>
              <a:defRPr lang="en-US" sz="3000" b="1" kern="1200" dirty="0" smtClean="0">
                <a:solidFill>
                  <a:schemeClr val="bg1"/>
                </a:solidFill>
                <a:latin typeface="+mj-lt"/>
                <a:ea typeface="+mj-ea"/>
                <a:cs typeface="+mj-cs"/>
              </a:defRPr>
            </a:lvl1pPr>
          </a:lstStyle>
          <a:p>
            <a:r>
              <a:rPr lang="en-US"/>
              <a:t>Click to add title</a:t>
            </a:r>
          </a:p>
        </p:txBody>
      </p:sp>
    </p:spTree>
    <p:extLst>
      <p:ext uri="{BB962C8B-B14F-4D97-AF65-F5344CB8AC3E}">
        <p14:creationId xmlns:p14="http://schemas.microsoft.com/office/powerpoint/2010/main" val="26612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6919" y="1339576"/>
            <a:ext cx="3867150" cy="4351338"/>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86469" y="1339576"/>
            <a:ext cx="4464454" cy="4351338"/>
          </a:xfrm>
          <a:prstGeom prst="rect">
            <a:avLst/>
          </a:prstGeo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0" hasCustomPrompt="1"/>
          </p:nvPr>
        </p:nvSpPr>
        <p:spPr>
          <a:xfrm>
            <a:off x="366713" y="367736"/>
            <a:ext cx="8187627" cy="486843"/>
          </a:xfrm>
          <a:prstGeom prst="rect">
            <a:avLst/>
          </a:prstGeom>
        </p:spPr>
        <p:txBody>
          <a:bodyPr/>
          <a:lstStyle>
            <a:lvl1pPr marL="0" indent="0">
              <a:buNone/>
              <a:defRPr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1124011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1560513"/>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560513"/>
            <a:ext cx="4629150" cy="414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3160714"/>
            <a:ext cx="2949575" cy="26084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DOCUMENT NAME CAXX/XXXXXX</a:t>
            </a:r>
          </a:p>
        </p:txBody>
      </p:sp>
      <p:sp>
        <p:nvSpPr>
          <p:cNvPr id="10" name="Text Placeholder 9"/>
          <p:cNvSpPr>
            <a:spLocks noGrp="1"/>
          </p:cNvSpPr>
          <p:nvPr>
            <p:ph type="body" sz="quarter" idx="12" hasCustomPrompt="1"/>
          </p:nvPr>
        </p:nvSpPr>
        <p:spPr>
          <a:xfrm>
            <a:off x="630238" y="0"/>
            <a:ext cx="8469312" cy="1068388"/>
          </a:xfrm>
        </p:spPr>
        <p:txBody>
          <a:bodyPr anchor="ctr">
            <a:normAutofit/>
          </a:bodyPr>
          <a:lstStyle>
            <a:lvl1pPr marL="0" indent="0">
              <a:buNone/>
              <a:defRPr lang="en-US" sz="3000" b="1" kern="1200" dirty="0" smtClean="0">
                <a:solidFill>
                  <a:schemeClr val="bg1"/>
                </a:solidFill>
                <a:latin typeface="+mj-lt"/>
                <a:ea typeface="+mj-ea"/>
                <a:cs typeface="+mj-cs"/>
              </a:defRPr>
            </a:lvl1pPr>
          </a:lstStyle>
          <a:p>
            <a:r>
              <a:rPr lang="en-US"/>
              <a:t>Click to add title</a:t>
            </a:r>
          </a:p>
        </p:txBody>
      </p:sp>
    </p:spTree>
    <p:extLst>
      <p:ext uri="{BB962C8B-B14F-4D97-AF65-F5344CB8AC3E}">
        <p14:creationId xmlns:p14="http://schemas.microsoft.com/office/powerpoint/2010/main" val="30520903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28650" y="1457325"/>
            <a:ext cx="7886701" cy="4219575"/>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a:t>Click to edit Master title style</a:t>
            </a:r>
          </a:p>
        </p:txBody>
      </p:sp>
      <p:sp>
        <p:nvSpPr>
          <p:cNvPr id="5" name="Footer Placeholder 5"/>
          <p:cNvSpPr>
            <a:spLocks noGrp="1"/>
          </p:cNvSpPr>
          <p:nvPr>
            <p:ph type="ftr" sz="quarter" idx="11"/>
          </p:nvPr>
        </p:nvSpPr>
        <p:spPr>
          <a:xfrm>
            <a:off x="3028950" y="6356350"/>
            <a:ext cx="3086100" cy="365125"/>
          </a:xfrm>
        </p:spPr>
        <p:txBody>
          <a:bodyPr/>
          <a:lstStyle/>
          <a:p>
            <a:r>
              <a:rPr lang="en-US" dirty="0"/>
              <a:t>DOCUMENT NAME CAXX/XXXXXX</a:t>
            </a:r>
          </a:p>
        </p:txBody>
      </p:sp>
    </p:spTree>
    <p:extLst>
      <p:ext uri="{BB962C8B-B14F-4D97-AF65-F5344CB8AC3E}">
        <p14:creationId xmlns:p14="http://schemas.microsoft.com/office/powerpoint/2010/main" val="4138957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a:t>Click to edit Master title style</a:t>
            </a:r>
          </a:p>
        </p:txBody>
      </p:sp>
      <p:sp>
        <p:nvSpPr>
          <p:cNvPr id="10" name="Content Placeholder 9"/>
          <p:cNvSpPr>
            <a:spLocks noGrp="1"/>
          </p:cNvSpPr>
          <p:nvPr>
            <p:ph sz="quarter" idx="13"/>
          </p:nvPr>
        </p:nvSpPr>
        <p:spPr>
          <a:xfrm>
            <a:off x="628650" y="1438276"/>
            <a:ext cx="78867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p:cNvSpPr>
            <a:spLocks noGrp="1"/>
          </p:cNvSpPr>
          <p:nvPr>
            <p:ph type="ftr" sz="quarter" idx="11"/>
          </p:nvPr>
        </p:nvSpPr>
        <p:spPr>
          <a:xfrm>
            <a:off x="3028950" y="6356350"/>
            <a:ext cx="3086100" cy="365125"/>
          </a:xfrm>
        </p:spPr>
        <p:txBody>
          <a:bodyPr/>
          <a:lstStyle/>
          <a:p>
            <a:r>
              <a:rPr lang="en-US" dirty="0"/>
              <a:t>DOCUMENT NAME CAXX/XXXXXX</a:t>
            </a:r>
          </a:p>
        </p:txBody>
      </p:sp>
    </p:spTree>
    <p:extLst>
      <p:ext uri="{BB962C8B-B14F-4D97-AF65-F5344CB8AC3E}">
        <p14:creationId xmlns:p14="http://schemas.microsoft.com/office/powerpoint/2010/main" val="4062348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DOCUMENT NAME CAXX/XXXXXX</a:t>
            </a:r>
          </a:p>
        </p:txBody>
      </p:sp>
    </p:spTree>
    <p:extLst>
      <p:ext uri="{BB962C8B-B14F-4D97-AF65-F5344CB8AC3E}">
        <p14:creationId xmlns:p14="http://schemas.microsoft.com/office/powerpoint/2010/main" val="2673728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28651" y="1447800"/>
            <a:ext cx="3962400" cy="4733925"/>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4"/>
          </p:nvPr>
        </p:nvSpPr>
        <p:spPr>
          <a:xfrm rot="21218910">
            <a:off x="5108820" y="1777219"/>
            <a:ext cx="3376912" cy="3376912"/>
          </a:xfrm>
          <a:solidFill>
            <a:schemeClr val="bg1">
              <a:lumMod val="85000"/>
            </a:schemeClr>
          </a:solidFill>
          <a:ln w="127000">
            <a:solidFill>
              <a:schemeClr val="bg1"/>
            </a:solidFill>
            <a:miter lim="800000"/>
          </a:ln>
          <a:effectLst>
            <a:outerShdw blurRad="50800" dist="38100" dir="2700000" algn="tl" rotWithShape="0">
              <a:prstClr val="black">
                <a:alpha val="40000"/>
              </a:prstClr>
            </a:outerShdw>
          </a:effectLst>
        </p:spPr>
        <p:txBody>
          <a:bodyPr/>
          <a:lstStyle/>
          <a:p>
            <a:endParaRPr lang="en-US" dirty="0"/>
          </a:p>
        </p:txBody>
      </p:sp>
      <p:sp>
        <p:nvSpPr>
          <p:cNvPr id="9"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a:t>Click to edit Master title style</a:t>
            </a:r>
          </a:p>
        </p:txBody>
      </p:sp>
      <p:sp>
        <p:nvSpPr>
          <p:cNvPr id="8" name="Footer Placeholder 5"/>
          <p:cNvSpPr>
            <a:spLocks noGrp="1"/>
          </p:cNvSpPr>
          <p:nvPr>
            <p:ph type="ftr" sz="quarter" idx="11"/>
          </p:nvPr>
        </p:nvSpPr>
        <p:spPr>
          <a:xfrm>
            <a:off x="3028950" y="6356350"/>
            <a:ext cx="3086100" cy="365125"/>
          </a:xfrm>
        </p:spPr>
        <p:txBody>
          <a:bodyPr/>
          <a:lstStyle/>
          <a:p>
            <a:r>
              <a:rPr lang="en-US" dirty="0"/>
              <a:t>DOCUMENT NAME CAXX/XXXXXX</a:t>
            </a:r>
          </a:p>
        </p:txBody>
      </p:sp>
    </p:spTree>
    <p:extLst>
      <p:ext uri="{BB962C8B-B14F-4D97-AF65-F5344CB8AC3E}">
        <p14:creationId xmlns:p14="http://schemas.microsoft.com/office/powerpoint/2010/main" val="596015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ext Placeholder 4"/>
          <p:cNvSpPr>
            <a:spLocks noGrp="1"/>
          </p:cNvSpPr>
          <p:nvPr userDrawn="1"/>
        </p:nvSpPr>
        <p:spPr>
          <a:xfrm>
            <a:off x="366919" y="304544"/>
            <a:ext cx="4486275" cy="7334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endParaRPr lang="en-US" dirty="0"/>
          </a:p>
        </p:txBody>
      </p:sp>
      <p:sp>
        <p:nvSpPr>
          <p:cNvPr id="9" name="Text Placeholder 8"/>
          <p:cNvSpPr>
            <a:spLocks noGrp="1"/>
          </p:cNvSpPr>
          <p:nvPr>
            <p:ph type="body" sz="quarter" idx="10" hasCustomPrompt="1"/>
          </p:nvPr>
        </p:nvSpPr>
        <p:spPr>
          <a:xfrm>
            <a:off x="366713" y="367736"/>
            <a:ext cx="8187627" cy="486843"/>
          </a:xfrm>
          <a:prstGeom prst="rect">
            <a:avLst/>
          </a:prstGeom>
        </p:spPr>
        <p:txBody>
          <a:bodyPr/>
          <a:lstStyle>
            <a:lvl1pPr marL="0" indent="0">
              <a:buNone/>
              <a:defRPr baseline="0">
                <a:solidFill>
                  <a:schemeClr val="bg1"/>
                </a:solidFill>
              </a:defRPr>
            </a:lvl1pPr>
          </a:lstStyle>
          <a:p>
            <a:pPr lvl="0"/>
            <a:r>
              <a:rPr lang="en-US"/>
              <a:t>Click to add title</a:t>
            </a:r>
          </a:p>
        </p:txBody>
      </p:sp>
      <p:sp>
        <p:nvSpPr>
          <p:cNvPr id="10" name="Text Placeholder 9"/>
          <p:cNvSpPr>
            <a:spLocks noGrp="1"/>
          </p:cNvSpPr>
          <p:nvPr>
            <p:ph type="body" sz="quarter" idx="11"/>
          </p:nvPr>
        </p:nvSpPr>
        <p:spPr>
          <a:xfrm>
            <a:off x="366713" y="1341438"/>
            <a:ext cx="8460764" cy="432667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73562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5138"/>
            <a:ext cx="7772400" cy="4964723"/>
          </a:xfrm>
        </p:spPr>
        <p:txBody>
          <a:bodyPr anchor="ctr">
            <a:normAutofit/>
          </a:bodyPr>
          <a:lstStyle>
            <a:lvl1pPr algn="ctr">
              <a:defRPr sz="4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49924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DOCUMENT NAME CAXX/XXXXXX</a:t>
            </a:r>
          </a:p>
        </p:txBody>
      </p:sp>
      <p:sp>
        <p:nvSpPr>
          <p:cNvPr id="3" name="Content Placeholder 2"/>
          <p:cNvSpPr>
            <a:spLocks noGrp="1"/>
          </p:cNvSpPr>
          <p:nvPr>
            <p:ph idx="1"/>
          </p:nvPr>
        </p:nvSpPr>
        <p:spPr>
          <a:xfrm>
            <a:off x="628650" y="154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4669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54066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066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DOCUMENT NAME CAXX/XXXXXX</a:t>
            </a:r>
          </a:p>
        </p:txBody>
      </p:sp>
      <p:sp>
        <p:nvSpPr>
          <p:cNvPr id="7" name="Title 1"/>
          <p:cNvSpPr>
            <a:spLocks noGrp="1"/>
          </p:cNvSpPr>
          <p:nvPr>
            <p:ph type="title"/>
          </p:nvPr>
        </p:nvSpPr>
        <p:spPr>
          <a:xfrm>
            <a:off x="628650" y="-1"/>
            <a:ext cx="7886700" cy="1076325"/>
          </a:xfrm>
        </p:spPr>
        <p:txBody>
          <a:bodyPr anchor="ctr">
            <a:normAutofit/>
          </a:bodyPr>
          <a:lstStyle>
            <a:lvl1pPr>
              <a:defRPr sz="3000" b="1" i="0">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62607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28656" y="1484313"/>
            <a:ext cx="6786563" cy="3671592"/>
          </a:xfrm>
          <a:prstGeom prst="rect">
            <a:avLst/>
          </a:prstGeom>
        </p:spPr>
        <p:txBody>
          <a:bodyPr/>
          <a:lstStyle>
            <a:lvl1pPr>
              <a:defRPr/>
            </a:lvl1p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7"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Tree>
    <p:extLst>
      <p:ext uri="{BB962C8B-B14F-4D97-AF65-F5344CB8AC3E}">
        <p14:creationId xmlns:p14="http://schemas.microsoft.com/office/powerpoint/2010/main" val="149043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3" name="Content Placeholder 2"/>
          <p:cNvSpPr>
            <a:spLocks noGrp="1"/>
          </p:cNvSpPr>
          <p:nvPr>
            <p:ph idx="1" hasCustomPrompt="1"/>
          </p:nvPr>
        </p:nvSpPr>
        <p:spPr>
          <a:xfrm>
            <a:off x="628650" y="1540669"/>
            <a:ext cx="7886700" cy="4351339"/>
          </a:xfr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Tree>
    <p:extLst>
      <p:ext uri="{BB962C8B-B14F-4D97-AF65-F5344CB8AC3E}">
        <p14:creationId xmlns:p14="http://schemas.microsoft.com/office/powerpoint/2010/main" val="1904999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8650" y="1540669"/>
            <a:ext cx="3867150" cy="4351339"/>
          </a:xfr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540669"/>
            <a:ext cx="3867150" cy="4351339"/>
          </a:xfr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AU" dirty="0"/>
              <a:t>Virtual Planning Industry Forum - 14 September 2020 - Dy Currie AM, Chief Planner, CPED</a:t>
            </a:r>
            <a:endParaRPr lang="en-US" dirty="0"/>
          </a:p>
        </p:txBody>
      </p:sp>
      <p:sp>
        <p:nvSpPr>
          <p:cNvPr id="8" name="Title 1"/>
          <p:cNvSpPr>
            <a:spLocks noGrp="1"/>
          </p:cNvSpPr>
          <p:nvPr>
            <p:ph type="title"/>
          </p:nvPr>
        </p:nvSpPr>
        <p:spPr>
          <a:xfrm>
            <a:off x="628650" y="0"/>
            <a:ext cx="7886700" cy="1076325"/>
          </a:xfrm>
        </p:spPr>
        <p:txBody>
          <a:bodyPr anchor="ctr">
            <a:normAutofit/>
          </a:bodyPr>
          <a:lstStyle>
            <a:lvl1pPr>
              <a:defRPr sz="3000" b="1">
                <a:solidFill>
                  <a:schemeClr val="bg1"/>
                </a:solidFill>
              </a:defRPr>
            </a:lvl1pPr>
          </a:lstStyle>
          <a:p>
            <a:r>
              <a:rPr lang="en-US" dirty="0"/>
              <a:t>Click to edit</a:t>
            </a:r>
          </a:p>
        </p:txBody>
      </p:sp>
    </p:spTree>
    <p:extLst>
      <p:ext uri="{BB962C8B-B14F-4D97-AF65-F5344CB8AC3E}">
        <p14:creationId xmlns:p14="http://schemas.microsoft.com/office/powerpoint/2010/main" val="11093946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3.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4.jp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6018578"/>
      </p:ext>
    </p:extLst>
  </p:cSld>
  <p:clrMap bg1="lt1" tx1="dk1" bg2="lt2" tx2="dk2" accent1="accent1" accent2="accent2" accent3="accent3" accent4="accent4" accent5="accent5" accent6="accent6" hlink="hlink" folHlink="folHlink"/>
  <p:sldLayoutIdLst>
    <p:sldLayoutId id="214748370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Virtual Planning Industry Forum - 14 September 2020 - Dy Currie AM, Chief Planner, CPED</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FDB3F-15BB-8E4F-A14A-D4FC526AB867}" type="slidenum">
              <a:rPr lang="en-US" smtClean="0"/>
              <a:t>‹#›</a:t>
            </a:fld>
            <a:endParaRPr lang="en-US" dirty="0"/>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0340806"/>
      </p:ext>
    </p:extLst>
  </p:cSld>
  <p:clrMap bg1="lt1" tx1="dk1" bg2="lt2" tx2="dk2" accent1="accent1" accent2="accent2" accent3="accent3" accent4="accent4" accent5="accent5" accent6="accent6" hlink="hlink" folHlink="folHlink"/>
  <p:sldLayoutIdLst>
    <p:sldLayoutId id="2147483712" r:id="rId1"/>
    <p:sldLayoutId id="2147483772" r:id="rId2"/>
    <p:sldLayoutId id="2147483773" r:id="rId3"/>
    <p:sldLayoutId id="2147483775" r:id="rId4"/>
    <p:sldLayoutId id="2147483776" r:id="rId5"/>
  </p:sldLayoutIdLst>
  <p:hf sldNum="0" hdr="0" ftr="0" dt="0"/>
  <p:txStyles>
    <p:titleStyle>
      <a:lvl1pPr algn="l" defTabSz="914400" rtl="0" eaLnBrk="1" latinLnBrk="0" hangingPunct="1">
        <a:lnSpc>
          <a:spcPct val="90000"/>
        </a:lnSpc>
        <a:spcBef>
          <a:spcPct val="0"/>
        </a:spcBef>
        <a:buNone/>
        <a:defRPr sz="4400" b="1" kern="1200">
          <a:solidFill>
            <a:srgbClr val="0070C0"/>
          </a:solidFill>
          <a:latin typeface="Arial Hebrew Scholar" charset="-79"/>
          <a:ea typeface="Arial Hebrew Scholar" charset="-79"/>
          <a:cs typeface="Arial Hebrew Scholar"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Virtual Planning Industry Forum - 14 September 2020 - Dy Currie AM, Chief Planner, CPED</a:t>
            </a:r>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A3FA4-59E8-1B45-A6C6-2BCF3A837740}" type="slidenum">
              <a:rPr lang="en-US" smtClean="0"/>
              <a:t>‹#›</a:t>
            </a:fld>
            <a:endParaRPr lang="en-US" dirty="0"/>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282024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77" r:id="rId13"/>
    <p:sldLayoutId id="2147483778" r:id="rId14"/>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Virtual Planning Industry Forum - 14 September 2020 - Dy Currie AM, Chief Planner, CPED</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FDB3F-15BB-8E4F-A14A-D4FC526AB867}" type="slidenum">
              <a:rPr lang="en-US" smtClean="0"/>
              <a:t>‹#›</a:t>
            </a:fld>
            <a:endParaRPr lang="en-US" dirty="0"/>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6551B298-604A-412C-836A-49CF3755D15E}"/>
              </a:ext>
            </a:extLst>
          </p:cNvPr>
          <p:cNvSpPr txBox="1"/>
          <p:nvPr>
            <p:extLst>
              <p:ext uri="{1162E1C5-73C7-4A58-AE30-91384D911F3F}">
                <p184:classification xmlns:p184="http://schemas.microsoft.com/office/powerpoint/2018/4/main" val="ftr"/>
              </p:ext>
            </p:extLst>
          </p:nvPr>
        </p:nvSpPr>
        <p:spPr>
          <a:xfrm>
            <a:off x="3801237" y="6705600"/>
            <a:ext cx="1385888" cy="152400"/>
          </a:xfrm>
          <a:prstGeom prst="rect">
            <a:avLst/>
          </a:prstGeom>
        </p:spPr>
        <p:txBody>
          <a:bodyPr horzOverflow="overflow" lIns="0" tIns="0" rIns="0" bIns="0">
            <a:spAutoFit/>
          </a:bodyPr>
          <a:lstStyle/>
          <a:p>
            <a:pPr algn="ctr"/>
            <a:r>
              <a:rPr lang="en-US" sz="1000" dirty="0">
                <a:solidFill>
                  <a:srgbClr val="FF0000"/>
                </a:solidFill>
                <a:latin typeface="Calibri" panose="020F0502020204030204" pitchFamily="34" charset="0"/>
                <a:cs typeface="Calibri" panose="020F0502020204030204" pitchFamily="34" charset="0"/>
              </a:rPr>
              <a:t>SECURITY LABEL: OFFICIAL</a:t>
            </a:r>
          </a:p>
        </p:txBody>
      </p:sp>
    </p:spTree>
    <p:extLst>
      <p:ext uri="{BB962C8B-B14F-4D97-AF65-F5344CB8AC3E}">
        <p14:creationId xmlns:p14="http://schemas.microsoft.com/office/powerpoint/2010/main" val="2421917411"/>
      </p:ext>
    </p:extLst>
  </p:cSld>
  <p:clrMap bg1="lt1" tx1="dk1" bg2="lt2" tx2="dk2" accent1="accent1" accent2="accent2" accent3="accent3" accent4="accent4" accent5="accent5" accent6="accent6" hlink="hlink" folHlink="folHlink"/>
  <p:sldLayoutIdLst>
    <p:sldLayoutId id="2147483751" r:id="rId1"/>
    <p:sldLayoutId id="2147483770" r:id="rId2"/>
    <p:sldLayoutId id="2147483771" r:id="rId3"/>
    <p:sldLayoutId id="2147483736" r:id="rId4"/>
    <p:sldLayoutId id="2147483739" r:id="rId5"/>
    <p:sldLayoutId id="2147483741" r:id="rId6"/>
    <p:sldLayoutId id="2147483742" r:id="rId7"/>
    <p:sldLayoutId id="2147483743" r:id="rId8"/>
    <p:sldLayoutId id="2147483744" r:id="rId9"/>
    <p:sldLayoutId id="2147483745" r:id="rId10"/>
    <p:sldLayoutId id="2147483747" r:id="rId11"/>
    <p:sldLayoutId id="2147483767" r:id="rId12"/>
  </p:sldLayoutIdLst>
  <p:hf sldNum="0" hdr="0" ftr="0" dt="0"/>
  <p:txStyles>
    <p:titleStyle>
      <a:lvl1pPr algn="l" defTabSz="914400" rtl="0" eaLnBrk="1" latinLnBrk="0" hangingPunct="1">
        <a:lnSpc>
          <a:spcPct val="90000"/>
        </a:lnSpc>
        <a:spcBef>
          <a:spcPct val="0"/>
        </a:spcBef>
        <a:buNone/>
        <a:defRPr sz="4400" b="1" kern="1200">
          <a:solidFill>
            <a:srgbClr val="0070C0"/>
          </a:solidFill>
          <a:latin typeface="Arial Hebrew Scholar" charset="-79"/>
          <a:ea typeface="Arial Hebrew Scholar" charset="-79"/>
          <a:cs typeface="Arial Hebrew Scholar"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32DB7-32B5-6B4B-A4FD-EC1C2DBE4EEB}" type="datetimeFigureOut">
              <a:rPr lang="en-US" smtClean="0"/>
              <a:t>11/29/2021</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A3FA4-59E8-1B45-A6C6-2BCF3A837740}" type="slidenum">
              <a:rPr lang="en-US" smtClean="0"/>
              <a:t>‹#›</a:t>
            </a:fld>
            <a:endParaRPr lang="en-US" dirty="0"/>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5E8E47BB-9999-47CB-9642-93D8A88F4A04}"/>
              </a:ext>
            </a:extLst>
          </p:cNvPr>
          <p:cNvSpPr txBox="1"/>
          <p:nvPr>
            <p:extLst>
              <p:ext uri="{1162E1C5-73C7-4A58-AE30-91384D911F3F}">
                <p184:classification xmlns:p184="http://schemas.microsoft.com/office/powerpoint/2018/4/main" val="ftr"/>
              </p:ext>
            </p:extLst>
          </p:nvPr>
        </p:nvSpPr>
        <p:spPr>
          <a:xfrm>
            <a:off x="3801237" y="6705600"/>
            <a:ext cx="1385888" cy="152400"/>
          </a:xfrm>
          <a:prstGeom prst="rect">
            <a:avLst/>
          </a:prstGeom>
        </p:spPr>
        <p:txBody>
          <a:bodyPr horzOverflow="overflow" lIns="0" tIns="0" rIns="0" bIns="0">
            <a:spAutoFit/>
          </a:bodyPr>
          <a:lstStyle/>
          <a:p>
            <a:pPr algn="ctr"/>
            <a:r>
              <a:rPr lang="en-US" sz="1000" dirty="0">
                <a:solidFill>
                  <a:srgbClr val="FF0000"/>
                </a:solidFill>
                <a:latin typeface="Calibri" panose="020F0502020204030204" pitchFamily="34" charset="0"/>
                <a:cs typeface="Calibri" panose="020F0502020204030204" pitchFamily="34" charset="0"/>
              </a:rPr>
              <a:t>SECURITY LABEL: OFFICIAL</a:t>
            </a:r>
          </a:p>
        </p:txBody>
      </p:sp>
    </p:spTree>
    <p:extLst>
      <p:ext uri="{BB962C8B-B14F-4D97-AF65-F5344CB8AC3E}">
        <p14:creationId xmlns:p14="http://schemas.microsoft.com/office/powerpoint/2010/main" val="327438513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DOCUMENT NAME CAXX/XXXXXX</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B3153D-521B-0446-855D-F769440050FE}" type="slidenum">
              <a:rPr lang="en-US" smtClean="0"/>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2917740"/>
      </p:ext>
    </p:extLst>
  </p:cSld>
  <p:clrMap bg1="lt1" tx1="dk1" bg2="lt2" tx2="dk2" accent1="accent1" accent2="accent2" accent3="accent3" accent4="accent4" accent5="accent5" accent6="accent6" hlink="hlink" folHlink="folHlink"/>
  <p:sldLayoutIdLst>
    <p:sldLayoutId id="214748378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8.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3506B737-58B5-4CEB-90D7-1B4D7A676903}"/>
              </a:ext>
            </a:extLst>
          </p:cNvPr>
          <p:cNvSpPr>
            <a:spLocks noChangeArrowheads="1"/>
          </p:cNvSpPr>
          <p:nvPr/>
        </p:nvSpPr>
        <p:spPr bwMode="auto">
          <a:xfrm>
            <a:off x="126125" y="3430744"/>
            <a:ext cx="9017876" cy="2087563"/>
          </a:xfrm>
          <a:prstGeom prst="rect">
            <a:avLst/>
          </a:prstGeom>
          <a:noFill/>
          <a:ln>
            <a:noFill/>
          </a:ln>
        </p:spPr>
        <p:txBody>
          <a:bodyPr lIns="92075" tIns="46038" rIns="92075" bIns="46038"/>
          <a:lstStyle>
            <a:lvl1pPr marL="306388" indent="-306388" defTabSz="817563">
              <a:spcBef>
                <a:spcPct val="20000"/>
              </a:spcBef>
              <a:buChar char="•"/>
              <a:defRPr>
                <a:solidFill>
                  <a:schemeClr val="tx1"/>
                </a:solidFill>
                <a:latin typeface="Arial" panose="020B0604020202020204" pitchFamily="34" charset="0"/>
                <a:ea typeface="ヒラギノ角ゴ Pro W3"/>
                <a:cs typeface="ヒラギノ角ゴ Pro W3"/>
              </a:defRPr>
            </a:lvl1pPr>
            <a:lvl2pPr marL="742950" indent="-285750" defTabSz="817563">
              <a:spcBef>
                <a:spcPct val="20000"/>
              </a:spcBef>
              <a:buChar char="•"/>
              <a:defRPr sz="1600">
                <a:solidFill>
                  <a:schemeClr val="tx1"/>
                </a:solidFill>
                <a:latin typeface="Arial" panose="020B0604020202020204" pitchFamily="34" charset="0"/>
                <a:ea typeface="ヒラギノ角ゴ Pro W3"/>
                <a:cs typeface="ヒラギノ角ゴ Pro W3"/>
              </a:defRPr>
            </a:lvl2pPr>
            <a:lvl3pPr marL="1143000" indent="-228600" defTabSz="817563">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defTabSz="817563">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defTabSz="817563">
              <a:spcBef>
                <a:spcPct val="20000"/>
              </a:spcBef>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5pPr>
            <a:lvl6pPr marL="2514600" indent="-228600" defTabSz="817563"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6pPr>
            <a:lvl7pPr marL="2971800" indent="-228600" defTabSz="817563"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7pPr>
            <a:lvl8pPr marL="3429000" indent="-228600" defTabSz="817563"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8pPr>
            <a:lvl9pPr marL="3886200" indent="-228600" defTabSz="817563"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9pPr>
          </a:lstStyle>
          <a:p>
            <a:pPr marL="306388" marR="0" lvl="0" indent="-306388" algn="ctr" defTabSz="817563" rtl="0" eaLnBrk="1" fontAlgn="auto" latinLnBrk="0" hangingPunct="1">
              <a:lnSpc>
                <a:spcPct val="100000"/>
              </a:lnSpc>
              <a:spcBef>
                <a:spcPct val="20000"/>
              </a:spcBef>
              <a:spcAft>
                <a:spcPts val="0"/>
              </a:spcAft>
              <a:buClrTx/>
              <a:buSzTx/>
              <a:buFontTx/>
              <a:buNone/>
              <a:tabLst/>
              <a:defRPr/>
            </a:pPr>
            <a:r>
              <a:rPr lang="en-AU" sz="3200" b="1" dirty="0">
                <a:solidFill>
                  <a:prstClr val="white"/>
                </a:solidFill>
              </a:rPr>
              <a:t>Inner city construction management </a:t>
            </a:r>
          </a:p>
          <a:p>
            <a:pPr marL="306388" marR="0" lvl="0" indent="-306388" algn="ctr" defTabSz="817563" rtl="0" eaLnBrk="1" fontAlgn="auto" latinLnBrk="0" hangingPunct="1">
              <a:lnSpc>
                <a:spcPct val="100000"/>
              </a:lnSpc>
              <a:spcBef>
                <a:spcPct val="20000"/>
              </a:spcBef>
              <a:spcAft>
                <a:spcPts val="0"/>
              </a:spcAft>
              <a:buClrTx/>
              <a:buSzTx/>
              <a:buFontTx/>
              <a:buNone/>
              <a:tabLst/>
              <a:defRPr/>
            </a:pPr>
            <a:endParaRPr lang="en-AU" sz="2000" dirty="0">
              <a:solidFill>
                <a:prstClr val="white"/>
              </a:solidFill>
            </a:endParaRPr>
          </a:p>
          <a:p>
            <a:pPr marL="306388" marR="0" lvl="0" indent="-306388" algn="ctr" defTabSz="817563" rtl="0" eaLnBrk="1" fontAlgn="auto" latinLnBrk="0" hangingPunct="1">
              <a:lnSpc>
                <a:spcPct val="100000"/>
              </a:lnSpc>
              <a:spcBef>
                <a:spcPct val="20000"/>
              </a:spcBef>
              <a:spcAft>
                <a:spcPts val="0"/>
              </a:spcAft>
              <a:buClrTx/>
              <a:buSzTx/>
              <a:buFontTx/>
              <a:buNone/>
              <a:tabLst/>
              <a:defRPr/>
            </a:pPr>
            <a:r>
              <a:rPr kumimoji="0" lang="en-AU" altLang="en-US" sz="2000" b="0" u="none" strike="noStrike" kern="1200" cap="none" spc="0" normalizeH="0" baseline="0" noProof="0" dirty="0">
                <a:ln>
                  <a:noFill/>
                </a:ln>
                <a:solidFill>
                  <a:prstClr val="white"/>
                </a:solidFill>
                <a:effectLst/>
                <a:uLnTx/>
                <a:uFillTx/>
                <a:latin typeface="Arial" panose="020B0604020202020204" pitchFamily="34" charset="0"/>
              </a:rPr>
              <a:t>30 November 2021</a:t>
            </a:r>
          </a:p>
          <a:p>
            <a:pPr marL="306388" marR="0" lvl="0" indent="-306388" algn="ctr" defTabSz="817563" rtl="0" eaLnBrk="1" fontAlgn="auto" latinLnBrk="0" hangingPunct="1">
              <a:lnSpc>
                <a:spcPct val="100000"/>
              </a:lnSpc>
              <a:spcBef>
                <a:spcPct val="20000"/>
              </a:spcBef>
              <a:spcAft>
                <a:spcPts val="0"/>
              </a:spcAft>
              <a:buClrTx/>
              <a:buSzTx/>
              <a:buFontTx/>
              <a:buNone/>
              <a:tabLst/>
              <a:defRPr/>
            </a:pPr>
            <a:endParaRPr kumimoji="0" lang="en-AU" altLang="en-US" sz="2000" b="0" i="0" u="none" strike="noStrike" kern="1200" cap="none" spc="0" normalizeH="0" baseline="0" noProof="0" dirty="0">
              <a:ln>
                <a:noFill/>
              </a:ln>
              <a:solidFill>
                <a:prstClr val="white"/>
              </a:solidFill>
              <a:effectLst/>
              <a:uLnTx/>
              <a:uFillTx/>
              <a:latin typeface="Arial" panose="020B0604020202020204" pitchFamily="34" charset="0"/>
            </a:endParaRPr>
          </a:p>
          <a:p>
            <a:pPr marL="306388" marR="0" lvl="0" indent="-306388" algn="ctr" defTabSz="817563" rtl="0" eaLnBrk="1" fontAlgn="auto" latinLnBrk="0" hangingPunct="1">
              <a:lnSpc>
                <a:spcPct val="100000"/>
              </a:lnSpc>
              <a:spcBef>
                <a:spcPct val="20000"/>
              </a:spcBef>
              <a:spcAft>
                <a:spcPts val="0"/>
              </a:spcAft>
              <a:buClrTx/>
              <a:buSzTx/>
              <a:buFontTx/>
              <a:buNone/>
              <a:tabLst/>
              <a:defRPr/>
            </a:pPr>
            <a:endParaRPr kumimoji="0" lang="en-AU" altLang="en-US" sz="2000" b="0" i="0" u="none" strike="noStrike" kern="1200" cap="none" spc="0" normalizeH="0" baseline="0" noProof="0" dirty="0">
              <a:ln>
                <a:noFill/>
              </a:ln>
              <a:solidFill>
                <a:prstClr val="white"/>
              </a:solidFill>
              <a:effectLst/>
              <a:uLnTx/>
              <a:uFillTx/>
              <a:latin typeface="Arial" panose="020B0604020202020204" pitchFamily="34" charset="0"/>
            </a:endParaRPr>
          </a:p>
          <a:p>
            <a:pPr marL="306388" marR="0" lvl="0" indent="-306388" algn="l" defTabSz="817563" rtl="0" eaLnBrk="1" fontAlgn="auto" latinLnBrk="0" hangingPunct="1">
              <a:lnSpc>
                <a:spcPct val="90000"/>
              </a:lnSpc>
              <a:spcBef>
                <a:spcPct val="20000"/>
              </a:spcBef>
              <a:spcAft>
                <a:spcPts val="0"/>
              </a:spcAft>
              <a:buClrTx/>
              <a:buSzTx/>
              <a:buFontTx/>
              <a:buNone/>
              <a:tabLst/>
              <a:defRPr/>
            </a:pPr>
            <a:endParaRPr kumimoji="0" lang="en-AU" altLang="en-US" sz="2000" b="0" i="1" u="none" strike="noStrike" kern="1200" cap="none" spc="0" normalizeH="0" baseline="0" noProof="0" dirty="0">
              <a:ln>
                <a:noFill/>
              </a:ln>
              <a:solidFill>
                <a:prstClr val="white"/>
              </a:solidFill>
              <a:effectLst/>
              <a:uLnTx/>
              <a:uFillTx/>
              <a:latin typeface="Arial" panose="020B0604020202020204" pitchFamily="34" charset="0"/>
            </a:endParaRPr>
          </a:p>
        </p:txBody>
      </p:sp>
      <p:sp>
        <p:nvSpPr>
          <p:cNvPr id="5" name="Rectangle 11">
            <a:extLst>
              <a:ext uri="{FF2B5EF4-FFF2-40B4-BE49-F238E27FC236}">
                <a16:creationId xmlns:a16="http://schemas.microsoft.com/office/drawing/2014/main" id="{01200076-E07A-4A47-A780-A57555DC83A5}"/>
              </a:ext>
            </a:extLst>
          </p:cNvPr>
          <p:cNvSpPr>
            <a:spLocks noChangeArrowheads="1"/>
          </p:cNvSpPr>
          <p:nvPr/>
        </p:nvSpPr>
        <p:spPr bwMode="auto">
          <a:xfrm>
            <a:off x="126124" y="1251267"/>
            <a:ext cx="9017876"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16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2800" b="1" u="none" strike="noStrike" kern="1200" cap="none" spc="0" normalizeH="0" baseline="0" noProof="0" dirty="0">
                <a:ln>
                  <a:noFill/>
                </a:ln>
                <a:solidFill>
                  <a:prstClr val="white"/>
                </a:solidFill>
                <a:effectLst/>
                <a:uLnTx/>
                <a:uFillTx/>
                <a:latin typeface="Arial" panose="020B0604020202020204" pitchFamily="34" charset="0"/>
              </a:rPr>
              <a:t>City Planning and Suburban Renewal Committee</a:t>
            </a:r>
          </a:p>
        </p:txBody>
      </p:sp>
      <p:sp>
        <p:nvSpPr>
          <p:cNvPr id="6" name="Rectangle 21">
            <a:extLst>
              <a:ext uri="{FF2B5EF4-FFF2-40B4-BE49-F238E27FC236}">
                <a16:creationId xmlns:a16="http://schemas.microsoft.com/office/drawing/2014/main" id="{5028AE4A-A222-4998-AD69-AFF6919A3808}"/>
              </a:ext>
            </a:extLst>
          </p:cNvPr>
          <p:cNvSpPr>
            <a:spLocks noChangeArrowheads="1"/>
          </p:cNvSpPr>
          <p:nvPr/>
        </p:nvSpPr>
        <p:spPr bwMode="auto">
          <a:xfrm>
            <a:off x="215900" y="2132013"/>
            <a:ext cx="91440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16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20000"/>
              </a:spcBef>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Font typeface="Wingdings" panose="05000000000000000000" pitchFamily="2" charset="2"/>
              <a:buChar char="Ø"/>
              <a:defRPr sz="1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603472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a:extLst>
              <a:ext uri="{FF2B5EF4-FFF2-40B4-BE49-F238E27FC236}">
                <a16:creationId xmlns:a16="http://schemas.microsoft.com/office/drawing/2014/main" id="{98A9B1FD-C9A4-4192-9820-C63EDE36D6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8" t="5680" r="19133" b="29267"/>
          <a:stretch/>
        </p:blipFill>
        <p:spPr bwMode="auto">
          <a:xfrm>
            <a:off x="440063" y="3429000"/>
            <a:ext cx="7095703" cy="324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39BEEF89-6F3D-44BE-956D-31928644FB29}"/>
              </a:ext>
            </a:extLst>
          </p:cNvPr>
          <p:cNvSpPr>
            <a:spLocks noGrp="1"/>
          </p:cNvSpPr>
          <p:nvPr>
            <p:ph type="body" sz="quarter" idx="10"/>
          </p:nvPr>
        </p:nvSpPr>
        <p:spPr/>
        <p:txBody>
          <a:bodyPr/>
          <a:lstStyle/>
          <a:p>
            <a:r>
              <a:rPr lang="en-AU" b="1" dirty="0"/>
              <a:t>Footway permitting changes 2021</a:t>
            </a:r>
          </a:p>
          <a:p>
            <a:endParaRPr lang="en-AU" dirty="0"/>
          </a:p>
        </p:txBody>
      </p:sp>
      <p:sp>
        <p:nvSpPr>
          <p:cNvPr id="3" name="Text Placeholder 2">
            <a:extLst>
              <a:ext uri="{FF2B5EF4-FFF2-40B4-BE49-F238E27FC236}">
                <a16:creationId xmlns:a16="http://schemas.microsoft.com/office/drawing/2014/main" id="{83507CE6-D6A4-40DA-8676-2F016600653E}"/>
              </a:ext>
            </a:extLst>
          </p:cNvPr>
          <p:cNvSpPr>
            <a:spLocks noGrp="1"/>
          </p:cNvSpPr>
          <p:nvPr>
            <p:ph type="body" sz="quarter" idx="11"/>
          </p:nvPr>
        </p:nvSpPr>
        <p:spPr>
          <a:xfrm>
            <a:off x="216242" y="1164684"/>
            <a:ext cx="8763371" cy="5571782"/>
          </a:xfrm>
        </p:spPr>
        <p:txBody>
          <a:bodyPr>
            <a:normAutofit/>
          </a:bodyPr>
          <a:lstStyle/>
          <a:p>
            <a:pPr marL="0" indent="0">
              <a:buNone/>
            </a:pPr>
            <a:r>
              <a:rPr lang="en-AU" sz="2600" b="1" dirty="0"/>
              <a:t>Updated online form and scoping tools:</a:t>
            </a:r>
          </a:p>
          <a:p>
            <a:r>
              <a:rPr lang="en-AU" sz="2000" dirty="0"/>
              <a:t>Accountability to primary party undertaking the occupation of the footpath</a:t>
            </a:r>
          </a:p>
          <a:p>
            <a:r>
              <a:rPr lang="en-AU" sz="2000" dirty="0"/>
              <a:t>Development Services assesses all applications associated with development</a:t>
            </a:r>
          </a:p>
          <a:p>
            <a:r>
              <a:rPr lang="en-AU" sz="2000" dirty="0"/>
              <a:t>Scoping reviews the site history and surrounding development activity context</a:t>
            </a:r>
          </a:p>
          <a:p>
            <a:pPr lvl="1">
              <a:lnSpc>
                <a:spcPct val="120000"/>
              </a:lnSpc>
            </a:pPr>
            <a:endParaRPr lang="en-AU" sz="1800" b="1" dirty="0"/>
          </a:p>
          <a:p>
            <a:pPr lvl="1">
              <a:lnSpc>
                <a:spcPct val="120000"/>
              </a:lnSpc>
            </a:pPr>
            <a:endParaRPr lang="en-AU" sz="1800" b="1" dirty="0"/>
          </a:p>
        </p:txBody>
      </p:sp>
    </p:spTree>
    <p:extLst>
      <p:ext uri="{BB962C8B-B14F-4D97-AF65-F5344CB8AC3E}">
        <p14:creationId xmlns:p14="http://schemas.microsoft.com/office/powerpoint/2010/main" val="3334171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BEEF89-6F3D-44BE-956D-31928644FB29}"/>
              </a:ext>
            </a:extLst>
          </p:cNvPr>
          <p:cNvSpPr>
            <a:spLocks noGrp="1"/>
          </p:cNvSpPr>
          <p:nvPr>
            <p:ph type="body" sz="quarter" idx="10"/>
          </p:nvPr>
        </p:nvSpPr>
        <p:spPr/>
        <p:txBody>
          <a:bodyPr/>
          <a:lstStyle/>
          <a:p>
            <a:r>
              <a:rPr lang="en-AU" b="1" dirty="0"/>
              <a:t>Footway permitting changes 2021</a:t>
            </a:r>
          </a:p>
          <a:p>
            <a:endParaRPr lang="en-AU" dirty="0"/>
          </a:p>
        </p:txBody>
      </p:sp>
      <p:sp>
        <p:nvSpPr>
          <p:cNvPr id="3" name="Text Placeholder 2">
            <a:extLst>
              <a:ext uri="{FF2B5EF4-FFF2-40B4-BE49-F238E27FC236}">
                <a16:creationId xmlns:a16="http://schemas.microsoft.com/office/drawing/2014/main" id="{83507CE6-D6A4-40DA-8676-2F016600653E}"/>
              </a:ext>
            </a:extLst>
          </p:cNvPr>
          <p:cNvSpPr>
            <a:spLocks noGrp="1"/>
          </p:cNvSpPr>
          <p:nvPr>
            <p:ph type="body" sz="quarter" idx="11"/>
          </p:nvPr>
        </p:nvSpPr>
        <p:spPr>
          <a:xfrm>
            <a:off x="231494" y="1151355"/>
            <a:ext cx="8738886" cy="5474825"/>
          </a:xfrm>
        </p:spPr>
        <p:txBody>
          <a:bodyPr/>
          <a:lstStyle/>
          <a:p>
            <a:pPr marL="0" indent="0">
              <a:buNone/>
            </a:pPr>
            <a:r>
              <a:rPr lang="en-AU" sz="2400" b="1" dirty="0"/>
              <a:t>Permit zoning has changed to align with City Plan :</a:t>
            </a:r>
          </a:p>
          <a:p>
            <a:pPr lvl="1">
              <a:buFont typeface="Arial" panose="020B0604020202020204" pitchFamily="34" charset="0"/>
              <a:buChar char="•"/>
            </a:pPr>
            <a:r>
              <a:rPr lang="en-AU" sz="2000" dirty="0"/>
              <a:t>Increases clarity and understanding of permit zones</a:t>
            </a:r>
          </a:p>
          <a:p>
            <a:pPr lvl="1">
              <a:buFont typeface="Arial" panose="020B0604020202020204" pitchFamily="34" charset="0"/>
              <a:buChar char="•"/>
            </a:pPr>
            <a:r>
              <a:rPr lang="en-AU" sz="2000" dirty="0"/>
              <a:t>Zoning reflects the demand for the use of the available space</a:t>
            </a:r>
          </a:p>
          <a:p>
            <a:pPr marL="0" indent="0">
              <a:buNone/>
            </a:pPr>
            <a:endParaRPr lang="en-AU" dirty="0"/>
          </a:p>
        </p:txBody>
      </p:sp>
      <p:graphicFrame>
        <p:nvGraphicFramePr>
          <p:cNvPr id="5" name="Table 5">
            <a:extLst>
              <a:ext uri="{FF2B5EF4-FFF2-40B4-BE49-F238E27FC236}">
                <a16:creationId xmlns:a16="http://schemas.microsoft.com/office/drawing/2014/main" id="{033A1E41-EB5C-4188-8E2E-39D069ED40C1}"/>
              </a:ext>
            </a:extLst>
          </p:cNvPr>
          <p:cNvGraphicFramePr>
            <a:graphicFrameLocks noGrp="1"/>
          </p:cNvGraphicFramePr>
          <p:nvPr>
            <p:extLst>
              <p:ext uri="{D42A27DB-BD31-4B8C-83A1-F6EECF244321}">
                <p14:modId xmlns:p14="http://schemas.microsoft.com/office/powerpoint/2010/main" val="3195899442"/>
              </p:ext>
            </p:extLst>
          </p:nvPr>
        </p:nvGraphicFramePr>
        <p:xfrm>
          <a:off x="328042" y="2429874"/>
          <a:ext cx="7758125" cy="3498256"/>
        </p:xfrm>
        <a:graphic>
          <a:graphicData uri="http://schemas.openxmlformats.org/drawingml/2006/table">
            <a:tbl>
              <a:tblPr firstRow="1" bandRow="1">
                <a:tableStyleId>{5C22544A-7EE6-4342-B048-85BDC9FD1C3A}</a:tableStyleId>
              </a:tblPr>
              <a:tblGrid>
                <a:gridCol w="1460118">
                  <a:extLst>
                    <a:ext uri="{9D8B030D-6E8A-4147-A177-3AD203B41FA5}">
                      <a16:colId xmlns:a16="http://schemas.microsoft.com/office/drawing/2014/main" val="1152391027"/>
                    </a:ext>
                  </a:extLst>
                </a:gridCol>
                <a:gridCol w="1920240">
                  <a:extLst>
                    <a:ext uri="{9D8B030D-6E8A-4147-A177-3AD203B41FA5}">
                      <a16:colId xmlns:a16="http://schemas.microsoft.com/office/drawing/2014/main" val="3959069800"/>
                    </a:ext>
                  </a:extLst>
                </a:gridCol>
                <a:gridCol w="4377767">
                  <a:extLst>
                    <a:ext uri="{9D8B030D-6E8A-4147-A177-3AD203B41FA5}">
                      <a16:colId xmlns:a16="http://schemas.microsoft.com/office/drawing/2014/main" val="2308364223"/>
                    </a:ext>
                  </a:extLst>
                </a:gridCol>
              </a:tblGrid>
              <a:tr h="703743">
                <a:tc>
                  <a:txBody>
                    <a:bodyPr/>
                    <a:lstStyle/>
                    <a:p>
                      <a:pPr algn="ctr"/>
                      <a:r>
                        <a:rPr lang="en-AU" dirty="0"/>
                        <a:t>Zone Name</a:t>
                      </a:r>
                    </a:p>
                  </a:txBody>
                  <a:tcPr anchor="ctr" anchorCtr="1"/>
                </a:tc>
                <a:tc>
                  <a:txBody>
                    <a:bodyPr/>
                    <a:lstStyle/>
                    <a:p>
                      <a:pPr algn="ctr"/>
                      <a:r>
                        <a:rPr lang="en-AU" dirty="0"/>
                        <a:t>Current Definitions</a:t>
                      </a:r>
                    </a:p>
                  </a:txBody>
                  <a:tcPr anchor="ctr" anchorCtr="1"/>
                </a:tc>
                <a:tc>
                  <a:txBody>
                    <a:bodyPr/>
                    <a:lstStyle/>
                    <a:p>
                      <a:pPr algn="ctr"/>
                      <a:r>
                        <a:rPr lang="en-AU" dirty="0"/>
                        <a:t>New Definitions</a:t>
                      </a:r>
                    </a:p>
                  </a:txBody>
                  <a:tcPr anchor="ctr" anchorCtr="1"/>
                </a:tc>
                <a:extLst>
                  <a:ext uri="{0D108BD9-81ED-4DB2-BD59-A6C34878D82A}">
                    <a16:rowId xmlns:a16="http://schemas.microsoft.com/office/drawing/2014/main" val="1011218951"/>
                  </a:ext>
                </a:extLst>
              </a:tr>
              <a:tr h="773163">
                <a:tc>
                  <a:txBody>
                    <a:bodyPr/>
                    <a:lstStyle/>
                    <a:p>
                      <a:r>
                        <a:rPr lang="en-AU" b="1" dirty="0"/>
                        <a:t>A</a:t>
                      </a:r>
                    </a:p>
                  </a:txBody>
                  <a:tcPr anchor="ctr" anchorCtr="1"/>
                </a:tc>
                <a:tc>
                  <a:txBody>
                    <a:bodyPr/>
                    <a:lstStyle/>
                    <a:p>
                      <a:r>
                        <a:rPr lang="en-AU" sz="1600" dirty="0"/>
                        <a:t>City Centre</a:t>
                      </a:r>
                    </a:p>
                  </a:txBody>
                  <a:tcPr anchor="ctr" anchorCtr="1"/>
                </a:tc>
                <a:tc>
                  <a:txBody>
                    <a:bodyPr/>
                    <a:lstStyle/>
                    <a:p>
                      <a:r>
                        <a:rPr lang="en-AU" sz="1600" dirty="0"/>
                        <a:t>The principal centre (city centre) zone (PC1) as identified in the </a:t>
                      </a:r>
                      <a:r>
                        <a:rPr lang="en-AU" sz="1600" i="1" dirty="0"/>
                        <a:t>Brisbane City Plan 2014</a:t>
                      </a:r>
                    </a:p>
                  </a:txBody>
                  <a:tcPr anchor="ctr"/>
                </a:tc>
                <a:extLst>
                  <a:ext uri="{0D108BD9-81ED-4DB2-BD59-A6C34878D82A}">
                    <a16:rowId xmlns:a16="http://schemas.microsoft.com/office/drawing/2014/main" val="1692494001"/>
                  </a:ext>
                </a:extLst>
              </a:tr>
              <a:tr h="1231334">
                <a:tc>
                  <a:txBody>
                    <a:bodyPr/>
                    <a:lstStyle/>
                    <a:p>
                      <a:r>
                        <a:rPr lang="en-AU" b="1" dirty="0"/>
                        <a:t>B</a:t>
                      </a:r>
                    </a:p>
                  </a:txBody>
                  <a:tcPr anchor="ctr" anchorCtr="1"/>
                </a:tc>
                <a:tc>
                  <a:txBody>
                    <a:bodyPr/>
                    <a:lstStyle/>
                    <a:p>
                      <a:r>
                        <a:rPr lang="en-AU" sz="1600" dirty="0"/>
                        <a:t>Major centres</a:t>
                      </a:r>
                    </a:p>
                  </a:txBody>
                  <a:tcPr anchor="ctr" anchorCtr="1"/>
                </a:tc>
                <a:tc>
                  <a:txBody>
                    <a:bodyPr/>
                    <a:lstStyle/>
                    <a:p>
                      <a:pPr algn="l"/>
                      <a:r>
                        <a:rPr lang="en-AU" sz="1600" dirty="0"/>
                        <a:t>The principal centre (regional centre) zone (PC2) or major centre zone (MC), district centre (corridor) (DC2), high density residential (HDR) and mixed use (MU) as identified in the </a:t>
                      </a:r>
                      <a:r>
                        <a:rPr lang="en-AU" sz="1600" i="1" dirty="0"/>
                        <a:t>Brisbane City Plan 2014</a:t>
                      </a:r>
                    </a:p>
                  </a:txBody>
                  <a:tcPr anchor="ctr"/>
                </a:tc>
                <a:extLst>
                  <a:ext uri="{0D108BD9-81ED-4DB2-BD59-A6C34878D82A}">
                    <a16:rowId xmlns:a16="http://schemas.microsoft.com/office/drawing/2014/main" val="1791111664"/>
                  </a:ext>
                </a:extLst>
              </a:tr>
              <a:tr h="710710">
                <a:tc>
                  <a:txBody>
                    <a:bodyPr/>
                    <a:lstStyle/>
                    <a:p>
                      <a:r>
                        <a:rPr lang="en-AU" b="1" dirty="0"/>
                        <a:t>C</a:t>
                      </a:r>
                    </a:p>
                  </a:txBody>
                  <a:tcPr anchor="ctr" anchorCtr="1"/>
                </a:tc>
                <a:tc>
                  <a:txBody>
                    <a:bodyPr/>
                    <a:lstStyle/>
                    <a:p>
                      <a:r>
                        <a:rPr lang="en-AU" sz="1600" dirty="0"/>
                        <a:t>All other areas</a:t>
                      </a:r>
                    </a:p>
                  </a:txBody>
                  <a:tcPr anchor="ctr" anchorCtr="1"/>
                </a:tc>
                <a:tc>
                  <a:txBody>
                    <a:bodyPr/>
                    <a:lstStyle/>
                    <a:p>
                      <a:r>
                        <a:rPr lang="en-AU" sz="1600" dirty="0"/>
                        <a:t>Other areas of Brisbane as identified in the </a:t>
                      </a:r>
                      <a:r>
                        <a:rPr lang="en-AU" sz="1600" i="1" dirty="0"/>
                        <a:t>Brisbane City Plan 2014</a:t>
                      </a:r>
                    </a:p>
                  </a:txBody>
                  <a:tcPr anchor="ctr"/>
                </a:tc>
                <a:extLst>
                  <a:ext uri="{0D108BD9-81ED-4DB2-BD59-A6C34878D82A}">
                    <a16:rowId xmlns:a16="http://schemas.microsoft.com/office/drawing/2014/main" val="1067071929"/>
                  </a:ext>
                </a:extLst>
              </a:tr>
            </a:tbl>
          </a:graphicData>
        </a:graphic>
      </p:graphicFrame>
    </p:spTree>
    <p:extLst>
      <p:ext uri="{BB962C8B-B14F-4D97-AF65-F5344CB8AC3E}">
        <p14:creationId xmlns:p14="http://schemas.microsoft.com/office/powerpoint/2010/main" val="300555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BEEF89-6F3D-44BE-956D-31928644FB29}"/>
              </a:ext>
            </a:extLst>
          </p:cNvPr>
          <p:cNvSpPr>
            <a:spLocks noGrp="1"/>
          </p:cNvSpPr>
          <p:nvPr>
            <p:ph type="body" sz="quarter" idx="10"/>
          </p:nvPr>
        </p:nvSpPr>
        <p:spPr/>
        <p:txBody>
          <a:bodyPr/>
          <a:lstStyle/>
          <a:p>
            <a:r>
              <a:rPr lang="en-AU" b="1" dirty="0"/>
              <a:t>Footway permitting changes 2021-22</a:t>
            </a:r>
          </a:p>
          <a:p>
            <a:endParaRPr lang="en-AU" dirty="0"/>
          </a:p>
        </p:txBody>
      </p:sp>
      <p:sp>
        <p:nvSpPr>
          <p:cNvPr id="3" name="Text Placeholder 2">
            <a:extLst>
              <a:ext uri="{FF2B5EF4-FFF2-40B4-BE49-F238E27FC236}">
                <a16:creationId xmlns:a16="http://schemas.microsoft.com/office/drawing/2014/main" id="{83507CE6-D6A4-40DA-8676-2F016600653E}"/>
              </a:ext>
            </a:extLst>
          </p:cNvPr>
          <p:cNvSpPr>
            <a:spLocks noGrp="1"/>
          </p:cNvSpPr>
          <p:nvPr>
            <p:ph type="body" sz="quarter" idx="11"/>
          </p:nvPr>
        </p:nvSpPr>
        <p:spPr>
          <a:xfrm>
            <a:off x="231494" y="1248634"/>
            <a:ext cx="8613403" cy="5474825"/>
          </a:xfrm>
        </p:spPr>
        <p:txBody>
          <a:bodyPr/>
          <a:lstStyle/>
          <a:p>
            <a:pPr marL="0" indent="0">
              <a:buNone/>
            </a:pPr>
            <a:r>
              <a:rPr lang="en-AU" sz="2400" b="1" dirty="0"/>
              <a:t>Footway permit fees and charges changes:</a:t>
            </a:r>
          </a:p>
          <a:p>
            <a:pPr>
              <a:lnSpc>
                <a:spcPct val="100000"/>
              </a:lnSpc>
              <a:buFont typeface="Arial" panose="020B0604020202020204" pitchFamily="34" charset="0"/>
              <a:buChar char="•"/>
            </a:pPr>
            <a:r>
              <a:rPr lang="en-AU" sz="2000" dirty="0"/>
              <a:t>Council fees have been aligned to those of footpath dining occupation and benchmarked against other local governments around Queensland and Australia</a:t>
            </a:r>
          </a:p>
          <a:p>
            <a:pPr>
              <a:lnSpc>
                <a:spcPct val="100000"/>
              </a:lnSpc>
              <a:buFont typeface="Arial" panose="020B0604020202020204" pitchFamily="34" charset="0"/>
              <a:buChar char="•"/>
            </a:pPr>
            <a:r>
              <a:rPr lang="en-AU" sz="2000" dirty="0"/>
              <a:t>Fee changes recognise the value and demand for use of areas</a:t>
            </a:r>
          </a:p>
        </p:txBody>
      </p:sp>
      <p:graphicFrame>
        <p:nvGraphicFramePr>
          <p:cNvPr id="13" name="Table 12">
            <a:extLst>
              <a:ext uri="{FF2B5EF4-FFF2-40B4-BE49-F238E27FC236}">
                <a16:creationId xmlns:a16="http://schemas.microsoft.com/office/drawing/2014/main" id="{D1097D08-2AF2-44EB-999B-2348443FAF6F}"/>
              </a:ext>
            </a:extLst>
          </p:cNvPr>
          <p:cNvGraphicFramePr>
            <a:graphicFrameLocks noGrp="1"/>
          </p:cNvGraphicFramePr>
          <p:nvPr>
            <p:extLst>
              <p:ext uri="{D42A27DB-BD31-4B8C-83A1-F6EECF244321}">
                <p14:modId xmlns:p14="http://schemas.microsoft.com/office/powerpoint/2010/main" val="4045284037"/>
              </p:ext>
            </p:extLst>
          </p:nvPr>
        </p:nvGraphicFramePr>
        <p:xfrm>
          <a:off x="299103" y="3434234"/>
          <a:ext cx="8446063" cy="1828254"/>
        </p:xfrm>
        <a:graphic>
          <a:graphicData uri="http://schemas.openxmlformats.org/drawingml/2006/table">
            <a:tbl>
              <a:tblPr firstRow="1" firstCol="1" bandRow="1">
                <a:tableStyleId>{5C22544A-7EE6-4342-B048-85BDC9FD1C3A}</a:tableStyleId>
              </a:tblPr>
              <a:tblGrid>
                <a:gridCol w="2480600">
                  <a:extLst>
                    <a:ext uri="{9D8B030D-6E8A-4147-A177-3AD203B41FA5}">
                      <a16:colId xmlns:a16="http://schemas.microsoft.com/office/drawing/2014/main" val="3363911114"/>
                    </a:ext>
                  </a:extLst>
                </a:gridCol>
                <a:gridCol w="2768049">
                  <a:extLst>
                    <a:ext uri="{9D8B030D-6E8A-4147-A177-3AD203B41FA5}">
                      <a16:colId xmlns:a16="http://schemas.microsoft.com/office/drawing/2014/main" val="481308522"/>
                    </a:ext>
                  </a:extLst>
                </a:gridCol>
                <a:gridCol w="3197414">
                  <a:extLst>
                    <a:ext uri="{9D8B030D-6E8A-4147-A177-3AD203B41FA5}">
                      <a16:colId xmlns:a16="http://schemas.microsoft.com/office/drawing/2014/main" val="619121710"/>
                    </a:ext>
                  </a:extLst>
                </a:gridCol>
              </a:tblGrid>
              <a:tr h="700494">
                <a:tc>
                  <a:txBody>
                    <a:bodyPr/>
                    <a:lstStyle/>
                    <a:p>
                      <a:endParaRPr lang="en-AU" sz="1800" dirty="0">
                        <a:effectLst/>
                        <a:latin typeface="+mj-lt"/>
                        <a:ea typeface="Times New Roman" panose="02020603050405020304" pitchFamily="18" charset="0"/>
                      </a:endParaRPr>
                    </a:p>
                  </a:txBody>
                  <a:tcPr marL="50800" marR="50800" marT="50800" marB="50800" anchor="ctr"/>
                </a:tc>
                <a:tc>
                  <a:txBody>
                    <a:bodyPr/>
                    <a:lstStyle/>
                    <a:p>
                      <a:pPr algn="ctr"/>
                      <a:r>
                        <a:rPr lang="en-AU" sz="1800" dirty="0">
                          <a:effectLst/>
                          <a:latin typeface="+mj-lt"/>
                          <a:ea typeface="Times New Roman" panose="02020603050405020304" pitchFamily="18" charset="0"/>
                        </a:rPr>
                        <a:t>Application fee</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kern="1200" dirty="0">
                          <a:solidFill>
                            <a:schemeClr val="lt1"/>
                          </a:solidFill>
                          <a:effectLst/>
                          <a:latin typeface="+mj-lt"/>
                          <a:ea typeface="Times New Roman" panose="02020603050405020304" pitchFamily="18" charset="0"/>
                          <a:cs typeface="+mn-cs"/>
                        </a:rPr>
                        <a:t>Per sq metre/weekly charge for occupation of footpaths</a:t>
                      </a:r>
                    </a:p>
                  </a:txBody>
                  <a:tcPr marL="0" marR="0" marT="0" marB="0" anchor="ctr"/>
                </a:tc>
                <a:extLst>
                  <a:ext uri="{0D108BD9-81ED-4DB2-BD59-A6C34878D82A}">
                    <a16:rowId xmlns:a16="http://schemas.microsoft.com/office/drawing/2014/main" val="4142475798"/>
                  </a:ext>
                </a:extLst>
              </a:tr>
              <a:tr h="363660">
                <a:tc>
                  <a:txBody>
                    <a:bodyPr/>
                    <a:lstStyle/>
                    <a:p>
                      <a:r>
                        <a:rPr lang="en-AU" sz="1800" dirty="0">
                          <a:effectLst/>
                          <a:latin typeface="+mj-lt"/>
                        </a:rPr>
                        <a:t>Zone A</a:t>
                      </a:r>
                      <a:endParaRPr lang="en-AU" sz="1800" dirty="0">
                        <a:effectLst/>
                        <a:latin typeface="+mj-lt"/>
                        <a:ea typeface="Times New Roman" panose="02020603050405020304" pitchFamily="18" charset="0"/>
                      </a:endParaRPr>
                    </a:p>
                  </a:txBody>
                  <a:tcPr marL="50800" marR="50800" marT="50800" marB="50800" anchor="ctr"/>
                </a:tc>
                <a:tc>
                  <a:txBody>
                    <a:bodyPr/>
                    <a:lstStyle/>
                    <a:p>
                      <a:pPr algn="ctr"/>
                      <a:r>
                        <a:rPr lang="en-AU" sz="1800" b="1" dirty="0">
                          <a:effectLst/>
                          <a:latin typeface="+mj-lt"/>
                          <a:ea typeface="Times New Roman" panose="02020603050405020304" pitchFamily="18" charset="0"/>
                        </a:rPr>
                        <a:t>$300</a:t>
                      </a:r>
                    </a:p>
                  </a:txBody>
                  <a:tcPr marL="0" marR="0" marT="0" marB="0" anchor="ctr"/>
                </a:tc>
                <a:tc>
                  <a:txBody>
                    <a:bodyPr/>
                    <a:lstStyle/>
                    <a:p>
                      <a:pPr algn="ctr"/>
                      <a:r>
                        <a:rPr lang="en-AU" sz="1800" b="1" dirty="0">
                          <a:effectLst/>
                          <a:latin typeface="+mj-lt"/>
                        </a:rPr>
                        <a:t>$9.30</a:t>
                      </a:r>
                      <a:endParaRPr lang="en-AU" sz="1800" dirty="0">
                        <a:latin typeface="+mj-lt"/>
                      </a:endParaRPr>
                    </a:p>
                  </a:txBody>
                  <a:tcPr marL="0" marR="0" marT="0" marB="0" anchor="ctr"/>
                </a:tc>
                <a:extLst>
                  <a:ext uri="{0D108BD9-81ED-4DB2-BD59-A6C34878D82A}">
                    <a16:rowId xmlns:a16="http://schemas.microsoft.com/office/drawing/2014/main" val="1682990141"/>
                  </a:ext>
                </a:extLst>
              </a:tr>
              <a:tr h="363660">
                <a:tc>
                  <a:txBody>
                    <a:bodyPr/>
                    <a:lstStyle/>
                    <a:p>
                      <a:r>
                        <a:rPr lang="en-AU" sz="1800" dirty="0">
                          <a:effectLst/>
                          <a:latin typeface="+mj-lt"/>
                        </a:rPr>
                        <a:t>Zone B</a:t>
                      </a:r>
                      <a:endParaRPr lang="en-AU" sz="1800" dirty="0">
                        <a:effectLst/>
                        <a:latin typeface="+mj-lt"/>
                        <a:ea typeface="Times New Roman" panose="02020603050405020304" pitchFamily="18" charset="0"/>
                      </a:endParaRPr>
                    </a:p>
                  </a:txBody>
                  <a:tcPr marL="50800" marR="50800" marT="50800" marB="50800" anchor="ctr"/>
                </a:tc>
                <a:tc>
                  <a:txBody>
                    <a:bodyPr/>
                    <a:lstStyle/>
                    <a:p>
                      <a:pPr algn="ctr"/>
                      <a:r>
                        <a:rPr lang="en-AU" sz="1800" b="1" dirty="0">
                          <a:effectLst/>
                          <a:latin typeface="+mj-lt"/>
                          <a:ea typeface="Times New Roman" panose="02020603050405020304" pitchFamily="18" charset="0"/>
                        </a:rPr>
                        <a:t>$300</a:t>
                      </a:r>
                    </a:p>
                  </a:txBody>
                  <a:tcPr marL="0" marR="0" marT="0" marB="0" anchor="ctr"/>
                </a:tc>
                <a:tc>
                  <a:txBody>
                    <a:bodyPr/>
                    <a:lstStyle/>
                    <a:p>
                      <a:pPr algn="ctr"/>
                      <a:r>
                        <a:rPr lang="en-AU" sz="1800" b="1" dirty="0">
                          <a:effectLst/>
                          <a:latin typeface="+mj-lt"/>
                        </a:rPr>
                        <a:t>$4.45</a:t>
                      </a:r>
                      <a:endParaRPr lang="en-AU" sz="1800" dirty="0">
                        <a:latin typeface="+mj-lt"/>
                      </a:endParaRPr>
                    </a:p>
                  </a:txBody>
                  <a:tcPr marL="0" marR="0" marT="0" marB="0" anchor="ctr"/>
                </a:tc>
                <a:extLst>
                  <a:ext uri="{0D108BD9-81ED-4DB2-BD59-A6C34878D82A}">
                    <a16:rowId xmlns:a16="http://schemas.microsoft.com/office/drawing/2014/main" val="827049884"/>
                  </a:ext>
                </a:extLst>
              </a:tr>
              <a:tr h="363660">
                <a:tc>
                  <a:txBody>
                    <a:bodyPr/>
                    <a:lstStyle/>
                    <a:p>
                      <a:r>
                        <a:rPr lang="en-AU" sz="1800" dirty="0">
                          <a:effectLst/>
                          <a:latin typeface="+mj-lt"/>
                        </a:rPr>
                        <a:t>Zone C</a:t>
                      </a:r>
                      <a:endParaRPr lang="en-AU" sz="1800" dirty="0">
                        <a:effectLst/>
                        <a:latin typeface="+mj-lt"/>
                        <a:ea typeface="Times New Roman" panose="02020603050405020304" pitchFamily="18" charset="0"/>
                      </a:endParaRPr>
                    </a:p>
                  </a:txBody>
                  <a:tcPr marL="50800" marR="50800" marT="50800" marB="50800" anchor="ctr"/>
                </a:tc>
                <a:tc>
                  <a:txBody>
                    <a:bodyPr/>
                    <a:lstStyle/>
                    <a:p>
                      <a:pPr algn="ctr"/>
                      <a:r>
                        <a:rPr lang="en-AU" sz="1800" b="1" dirty="0">
                          <a:effectLst/>
                          <a:latin typeface="+mj-lt"/>
                          <a:ea typeface="Times New Roman" panose="02020603050405020304" pitchFamily="18" charset="0"/>
                        </a:rPr>
                        <a:t>$150</a:t>
                      </a:r>
                    </a:p>
                  </a:txBody>
                  <a:tcPr marL="0" marR="0" marT="0" marB="0" anchor="ctr"/>
                </a:tc>
                <a:tc>
                  <a:txBody>
                    <a:bodyPr/>
                    <a:lstStyle/>
                    <a:p>
                      <a:pPr algn="ctr"/>
                      <a:r>
                        <a:rPr lang="en-AU" sz="1800" b="1" dirty="0">
                          <a:effectLst/>
                          <a:latin typeface="+mj-lt"/>
                        </a:rPr>
                        <a:t>$2.65</a:t>
                      </a:r>
                      <a:endParaRPr lang="en-AU" sz="1800" dirty="0">
                        <a:latin typeface="+mj-lt"/>
                      </a:endParaRPr>
                    </a:p>
                  </a:txBody>
                  <a:tcPr marL="0" marR="0" marT="0" marB="0" anchor="ctr"/>
                </a:tc>
                <a:extLst>
                  <a:ext uri="{0D108BD9-81ED-4DB2-BD59-A6C34878D82A}">
                    <a16:rowId xmlns:a16="http://schemas.microsoft.com/office/drawing/2014/main" val="3706474094"/>
                  </a:ext>
                </a:extLst>
              </a:tr>
            </a:tbl>
          </a:graphicData>
        </a:graphic>
      </p:graphicFrame>
    </p:spTree>
    <p:extLst>
      <p:ext uri="{BB962C8B-B14F-4D97-AF65-F5344CB8AC3E}">
        <p14:creationId xmlns:p14="http://schemas.microsoft.com/office/powerpoint/2010/main" val="290874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39CFA2-B79A-4CE0-9319-2AE33AE7A07C}"/>
              </a:ext>
            </a:extLst>
          </p:cNvPr>
          <p:cNvSpPr>
            <a:spLocks noGrp="1"/>
          </p:cNvSpPr>
          <p:nvPr>
            <p:ph idx="1"/>
          </p:nvPr>
        </p:nvSpPr>
        <p:spPr>
          <a:xfrm>
            <a:off x="304800" y="1239519"/>
            <a:ext cx="8741229" cy="4953503"/>
          </a:xfrm>
        </p:spPr>
        <p:txBody>
          <a:bodyPr>
            <a:normAutofit/>
          </a:bodyPr>
          <a:lstStyle/>
          <a:p>
            <a:pPr>
              <a:spcBef>
                <a:spcPts val="0"/>
              </a:spcBef>
              <a:spcAft>
                <a:spcPts val="600"/>
              </a:spcAft>
            </a:pPr>
            <a:r>
              <a:rPr lang="en-US" sz="1800" dirty="0"/>
              <a:t>Conduct pre-start meetings to check required permits and approvals are in place</a:t>
            </a:r>
            <a:endParaRPr lang="en-AU" sz="1800" dirty="0"/>
          </a:p>
          <a:p>
            <a:pPr>
              <a:spcBef>
                <a:spcPts val="0"/>
              </a:spcBef>
              <a:spcAft>
                <a:spcPts val="600"/>
              </a:spcAft>
            </a:pPr>
            <a:r>
              <a:rPr lang="en-AU" sz="1800" dirty="0"/>
              <a:t>Proactively regularly engage with development sites under construction </a:t>
            </a:r>
          </a:p>
          <a:p>
            <a:pPr>
              <a:spcBef>
                <a:spcPts val="0"/>
              </a:spcBef>
              <a:spcAft>
                <a:spcPts val="600"/>
              </a:spcAft>
            </a:pPr>
            <a:r>
              <a:rPr lang="en-AU" sz="1800" dirty="0"/>
              <a:t>Ensure approved development construction occurs efficiently and with minimal disruption to the surrounding community</a:t>
            </a:r>
          </a:p>
          <a:p>
            <a:pPr>
              <a:spcBef>
                <a:spcPts val="0"/>
              </a:spcBef>
              <a:spcAft>
                <a:spcPts val="600"/>
              </a:spcAft>
            </a:pPr>
            <a:r>
              <a:rPr lang="en-AU" sz="1800" dirty="0"/>
              <a:t>Resolve issues and ensure compliance with the approved conditions during construction</a:t>
            </a:r>
          </a:p>
          <a:p>
            <a:pPr>
              <a:lnSpc>
                <a:spcPct val="100000"/>
              </a:lnSpc>
              <a:spcBef>
                <a:spcPts val="0"/>
              </a:spcBef>
              <a:spcAft>
                <a:spcPts val="600"/>
              </a:spcAft>
            </a:pPr>
            <a:r>
              <a:rPr lang="en-AU" sz="1800" dirty="0"/>
              <a:t>In the month of October 2021, 91 proactive inspections and 37 reactive inspections took place in North Brisbane including the CBD. There were 16 active construction sites visited at least once during October.</a:t>
            </a:r>
          </a:p>
          <a:p>
            <a:pPr algn="just">
              <a:spcAft>
                <a:spcPts val="600"/>
              </a:spcAft>
            </a:pPr>
            <a:endParaRPr lang="en-US" sz="1800" dirty="0">
              <a:effectLst/>
              <a:latin typeface="Arial" panose="020B0604020202020204" pitchFamily="34" charset="0"/>
              <a:ea typeface="Avenir 45"/>
              <a:cs typeface="Avenir 45"/>
            </a:endParaRPr>
          </a:p>
          <a:p>
            <a:pPr marL="342900" lvl="0" indent="-342900" algn="just">
              <a:spcBef>
                <a:spcPts val="400"/>
              </a:spcBef>
              <a:spcAft>
                <a:spcPts val="600"/>
              </a:spcAft>
              <a:buSzPts val="1100"/>
              <a:buFont typeface="Arial" panose="020B0604020202020204" pitchFamily="34" charset="0"/>
              <a:buChar char="•"/>
            </a:pPr>
            <a:endParaRPr lang="en-AU" sz="1800" dirty="0">
              <a:effectLst/>
              <a:latin typeface="Arial" panose="020B0604020202020204" pitchFamily="34" charset="0"/>
              <a:ea typeface="Avenir 45"/>
              <a:cs typeface="Avenir 45"/>
            </a:endParaRPr>
          </a:p>
          <a:p>
            <a:pPr>
              <a:spcAft>
                <a:spcPts val="600"/>
              </a:spcAft>
            </a:pPr>
            <a:endParaRPr lang="en-AU" sz="1800" dirty="0"/>
          </a:p>
        </p:txBody>
      </p:sp>
      <p:sp>
        <p:nvSpPr>
          <p:cNvPr id="3" name="Title 2">
            <a:extLst>
              <a:ext uri="{FF2B5EF4-FFF2-40B4-BE49-F238E27FC236}">
                <a16:creationId xmlns:a16="http://schemas.microsoft.com/office/drawing/2014/main" id="{FCD3A63A-CA36-4D00-97CE-F581E7FA6C76}"/>
              </a:ext>
            </a:extLst>
          </p:cNvPr>
          <p:cNvSpPr>
            <a:spLocks noGrp="1"/>
          </p:cNvSpPr>
          <p:nvPr>
            <p:ph type="title"/>
          </p:nvPr>
        </p:nvSpPr>
        <p:spPr>
          <a:xfrm>
            <a:off x="250905" y="56563"/>
            <a:ext cx="8247635" cy="1076325"/>
          </a:xfrm>
        </p:spPr>
        <p:txBody>
          <a:bodyPr>
            <a:normAutofit/>
          </a:bodyPr>
          <a:lstStyle/>
          <a:p>
            <a:r>
              <a:rPr lang="en-AU" sz="2800" kern="0" dirty="0">
                <a:latin typeface="Arial" panose="020B0604020202020204" pitchFamily="34" charset="0"/>
              </a:rPr>
              <a:t>Building and Construction Management Team</a:t>
            </a:r>
          </a:p>
        </p:txBody>
      </p:sp>
      <p:pic>
        <p:nvPicPr>
          <p:cNvPr id="4" name="Picture 2" descr="LISTING DETAIL | Foresight Business Sales">
            <a:extLst>
              <a:ext uri="{FF2B5EF4-FFF2-40B4-BE49-F238E27FC236}">
                <a16:creationId xmlns:a16="http://schemas.microsoft.com/office/drawing/2014/main" id="{B1E38D98-61FF-4B7F-B2D6-322119A3C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16" y="4369910"/>
            <a:ext cx="3107765" cy="2218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77C668-9059-4CE2-A69F-5ACF88AFCD9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2537" r="11150"/>
          <a:stretch/>
        </p:blipFill>
        <p:spPr>
          <a:xfrm>
            <a:off x="5218198" y="4360578"/>
            <a:ext cx="2223248" cy="2235521"/>
          </a:xfrm>
          <a:prstGeom prst="rect">
            <a:avLst/>
          </a:prstGeom>
        </p:spPr>
      </p:pic>
      <p:pic>
        <p:nvPicPr>
          <p:cNvPr id="6" name="Picture 5">
            <a:extLst>
              <a:ext uri="{FF2B5EF4-FFF2-40B4-BE49-F238E27FC236}">
                <a16:creationId xmlns:a16="http://schemas.microsoft.com/office/drawing/2014/main" id="{B368D14B-0FF6-4FB1-A4EC-5A190874394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797" r="43787"/>
          <a:stretch/>
        </p:blipFill>
        <p:spPr>
          <a:xfrm>
            <a:off x="3587796" y="4355911"/>
            <a:ext cx="1461887" cy="2244853"/>
          </a:xfrm>
          <a:prstGeom prst="rect">
            <a:avLst/>
          </a:prstGeom>
        </p:spPr>
      </p:pic>
    </p:spTree>
    <p:extLst>
      <p:ext uri="{BB962C8B-B14F-4D97-AF65-F5344CB8AC3E}">
        <p14:creationId xmlns:p14="http://schemas.microsoft.com/office/powerpoint/2010/main" val="4137686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6B897-6393-4FFC-B20C-2BC0E00D96EE}"/>
              </a:ext>
            </a:extLst>
          </p:cNvPr>
          <p:cNvSpPr>
            <a:spLocks noGrp="1"/>
          </p:cNvSpPr>
          <p:nvPr>
            <p:ph type="title"/>
          </p:nvPr>
        </p:nvSpPr>
        <p:spPr>
          <a:xfrm>
            <a:off x="350857" y="-11575"/>
            <a:ext cx="7886700" cy="1076325"/>
          </a:xfrm>
        </p:spPr>
        <p:txBody>
          <a:bodyPr/>
          <a:lstStyle/>
          <a:p>
            <a:r>
              <a:rPr lang="en-AU" dirty="0"/>
              <a:t>Questions?</a:t>
            </a:r>
          </a:p>
        </p:txBody>
      </p:sp>
      <p:pic>
        <p:nvPicPr>
          <p:cNvPr id="10" name="Content Placeholder 9">
            <a:extLst>
              <a:ext uri="{FF2B5EF4-FFF2-40B4-BE49-F238E27FC236}">
                <a16:creationId xmlns:a16="http://schemas.microsoft.com/office/drawing/2014/main" id="{740881D1-23FF-46ED-9FF5-F10825C572B4}"/>
              </a:ext>
            </a:extLst>
          </p:cNvPr>
          <p:cNvPicPr>
            <a:picLocks noGrp="1" noChangeAspect="1"/>
          </p:cNvPicPr>
          <p:nvPr>
            <p:ph idx="1"/>
          </p:nvPr>
        </p:nvPicPr>
        <p:blipFill>
          <a:blip r:embed="rId2"/>
          <a:stretch>
            <a:fillRect/>
          </a:stretch>
        </p:blipFill>
        <p:spPr>
          <a:xfrm>
            <a:off x="1928157" y="1797828"/>
            <a:ext cx="5086350" cy="3952875"/>
          </a:xfrm>
        </p:spPr>
      </p:pic>
    </p:spTree>
    <p:extLst>
      <p:ext uri="{BB962C8B-B14F-4D97-AF65-F5344CB8AC3E}">
        <p14:creationId xmlns:p14="http://schemas.microsoft.com/office/powerpoint/2010/main" val="422774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F1CD9-61DF-4D38-9B7C-049ADBE8CAF0}"/>
              </a:ext>
            </a:extLst>
          </p:cNvPr>
          <p:cNvSpPr>
            <a:spLocks noGrp="1"/>
          </p:cNvSpPr>
          <p:nvPr>
            <p:ph idx="4294967295"/>
          </p:nvPr>
        </p:nvSpPr>
        <p:spPr>
          <a:xfrm>
            <a:off x="458316" y="1243281"/>
            <a:ext cx="5589193" cy="5298196"/>
          </a:xfrm>
        </p:spPr>
        <p:txBody>
          <a:bodyPr>
            <a:normAutofit/>
          </a:bodyPr>
          <a:lstStyle/>
          <a:p>
            <a:pPr marL="457200" lvl="1" indent="0">
              <a:spcAft>
                <a:spcPts val="600"/>
              </a:spcAft>
              <a:buNone/>
              <a:defRPr/>
            </a:pPr>
            <a:endParaRPr lang="en-AU" dirty="0">
              <a:solidFill>
                <a:srgbClr val="006CB7"/>
              </a:solidFill>
            </a:endParaRPr>
          </a:p>
          <a:p>
            <a:endParaRPr lang="en-AU" dirty="0"/>
          </a:p>
        </p:txBody>
      </p:sp>
      <p:sp>
        <p:nvSpPr>
          <p:cNvPr id="6" name="Title 2">
            <a:extLst>
              <a:ext uri="{FF2B5EF4-FFF2-40B4-BE49-F238E27FC236}">
                <a16:creationId xmlns:a16="http://schemas.microsoft.com/office/drawing/2014/main" id="{9EF3ED41-C567-4AAB-AC45-404F71981BFC}"/>
              </a:ext>
            </a:extLst>
          </p:cNvPr>
          <p:cNvSpPr txBox="1">
            <a:spLocks/>
          </p:cNvSpPr>
          <p:nvPr/>
        </p:nvSpPr>
        <p:spPr>
          <a:xfrm>
            <a:off x="197798" y="205411"/>
            <a:ext cx="8347996"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bg1"/>
                </a:solidFill>
              </a:rPr>
              <a:t>Brisbane’s city centre</a:t>
            </a:r>
          </a:p>
        </p:txBody>
      </p:sp>
      <p:pic>
        <p:nvPicPr>
          <p:cNvPr id="7" name="Picture 6">
            <a:extLst>
              <a:ext uri="{FF2B5EF4-FFF2-40B4-BE49-F238E27FC236}">
                <a16:creationId xmlns:a16="http://schemas.microsoft.com/office/drawing/2014/main" id="{DD77C668-9059-4CE2-A69F-5ACF88AFCD9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537" r="11150"/>
          <a:stretch/>
        </p:blipFill>
        <p:spPr>
          <a:xfrm>
            <a:off x="209924" y="1183232"/>
            <a:ext cx="5388547" cy="5418293"/>
          </a:xfrm>
          <a:prstGeom prst="rect">
            <a:avLst/>
          </a:prstGeom>
        </p:spPr>
      </p:pic>
      <p:pic>
        <p:nvPicPr>
          <p:cNvPr id="12" name="Picture 11">
            <a:extLst>
              <a:ext uri="{FF2B5EF4-FFF2-40B4-BE49-F238E27FC236}">
                <a16:creationId xmlns:a16="http://schemas.microsoft.com/office/drawing/2014/main" id="{C4B46152-35A4-4680-86B2-12CFF5DE5666}"/>
              </a:ext>
            </a:extLst>
          </p:cNvPr>
          <p:cNvPicPr>
            <a:picLocks noChangeAspect="1"/>
          </p:cNvPicPr>
          <p:nvPr/>
        </p:nvPicPr>
        <p:blipFill rotWithShape="1">
          <a:blip r:embed="rId4"/>
          <a:srcRect l="4679" t="39634" r="75103" b="39408"/>
          <a:stretch/>
        </p:blipFill>
        <p:spPr>
          <a:xfrm>
            <a:off x="5807898" y="1123907"/>
            <a:ext cx="2986542" cy="2188958"/>
          </a:xfrm>
          <a:prstGeom prst="rect">
            <a:avLst/>
          </a:prstGeom>
        </p:spPr>
      </p:pic>
      <p:pic>
        <p:nvPicPr>
          <p:cNvPr id="11" name="Picture 10">
            <a:extLst>
              <a:ext uri="{FF2B5EF4-FFF2-40B4-BE49-F238E27FC236}">
                <a16:creationId xmlns:a16="http://schemas.microsoft.com/office/drawing/2014/main" id="{9ABC1E2C-1F37-4B3D-BC12-A737D75F9BB9}"/>
              </a:ext>
            </a:extLst>
          </p:cNvPr>
          <p:cNvPicPr>
            <a:picLocks noChangeAspect="1"/>
          </p:cNvPicPr>
          <p:nvPr/>
        </p:nvPicPr>
        <p:blipFill rotWithShape="1">
          <a:blip r:embed="rId5"/>
          <a:srcRect t="10248"/>
          <a:stretch/>
        </p:blipFill>
        <p:spPr>
          <a:xfrm>
            <a:off x="5834737" y="3128878"/>
            <a:ext cx="2850947" cy="2736705"/>
          </a:xfrm>
          <a:prstGeom prst="rect">
            <a:avLst/>
          </a:prstGeom>
        </p:spPr>
      </p:pic>
      <p:sp>
        <p:nvSpPr>
          <p:cNvPr id="13" name="TextBox 12">
            <a:extLst>
              <a:ext uri="{FF2B5EF4-FFF2-40B4-BE49-F238E27FC236}">
                <a16:creationId xmlns:a16="http://schemas.microsoft.com/office/drawing/2014/main" id="{B5302A2A-A737-457B-B13B-9EE09479075C}"/>
              </a:ext>
            </a:extLst>
          </p:cNvPr>
          <p:cNvSpPr txBox="1"/>
          <p:nvPr/>
        </p:nvSpPr>
        <p:spPr>
          <a:xfrm>
            <a:off x="6283775" y="4936852"/>
            <a:ext cx="913654" cy="523220"/>
          </a:xfrm>
          <a:prstGeom prst="rect">
            <a:avLst/>
          </a:prstGeom>
          <a:solidFill>
            <a:schemeClr val="accent1"/>
          </a:solidFill>
        </p:spPr>
        <p:txBody>
          <a:bodyPr wrap="square" rtlCol="0">
            <a:spAutoFit/>
          </a:bodyPr>
          <a:lstStyle/>
          <a:p>
            <a:r>
              <a:rPr lang="en-AU" sz="1400" b="1" dirty="0">
                <a:solidFill>
                  <a:schemeClr val="bg1"/>
                </a:solidFill>
              </a:rPr>
              <a:t>12,000</a:t>
            </a:r>
            <a:r>
              <a:rPr lang="en-AU" dirty="0">
                <a:solidFill>
                  <a:schemeClr val="bg1"/>
                </a:solidFill>
              </a:rPr>
              <a:t> </a:t>
            </a:r>
            <a:r>
              <a:rPr lang="en-AU" sz="1000" dirty="0">
                <a:solidFill>
                  <a:schemeClr val="bg1"/>
                </a:solidFill>
              </a:rPr>
              <a:t>residents</a:t>
            </a:r>
          </a:p>
        </p:txBody>
      </p:sp>
      <p:sp>
        <p:nvSpPr>
          <p:cNvPr id="14" name="TextBox 13">
            <a:extLst>
              <a:ext uri="{FF2B5EF4-FFF2-40B4-BE49-F238E27FC236}">
                <a16:creationId xmlns:a16="http://schemas.microsoft.com/office/drawing/2014/main" id="{7CED5219-F079-493C-A63E-3B7659967E20}"/>
              </a:ext>
            </a:extLst>
          </p:cNvPr>
          <p:cNvSpPr txBox="1"/>
          <p:nvPr/>
        </p:nvSpPr>
        <p:spPr>
          <a:xfrm>
            <a:off x="6608837" y="5972791"/>
            <a:ext cx="1384663" cy="369332"/>
          </a:xfrm>
          <a:prstGeom prst="rect">
            <a:avLst/>
          </a:prstGeom>
          <a:noFill/>
        </p:spPr>
        <p:txBody>
          <a:bodyPr wrap="square" rtlCol="0">
            <a:spAutoFit/>
          </a:bodyPr>
          <a:lstStyle/>
          <a:p>
            <a:r>
              <a:rPr lang="en-AU" dirty="0">
                <a:solidFill>
                  <a:srgbClr val="006CB7"/>
                </a:solidFill>
              </a:rPr>
              <a:t>City Centre</a:t>
            </a:r>
          </a:p>
        </p:txBody>
      </p:sp>
    </p:spTree>
    <p:extLst>
      <p:ext uri="{BB962C8B-B14F-4D97-AF65-F5344CB8AC3E}">
        <p14:creationId xmlns:p14="http://schemas.microsoft.com/office/powerpoint/2010/main" val="3475745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A160-86FB-431B-BF38-88A7188F9C1F}"/>
              </a:ext>
            </a:extLst>
          </p:cNvPr>
          <p:cNvSpPr>
            <a:spLocks noGrp="1"/>
          </p:cNvSpPr>
          <p:nvPr>
            <p:ph type="title"/>
          </p:nvPr>
        </p:nvSpPr>
        <p:spPr>
          <a:xfrm>
            <a:off x="255181" y="339018"/>
            <a:ext cx="8552487" cy="593899"/>
          </a:xfrm>
        </p:spPr>
        <p:txBody>
          <a:bodyPr>
            <a:normAutofit/>
          </a:bodyPr>
          <a:lstStyle/>
          <a:p>
            <a:r>
              <a:rPr lang="en-AU" sz="2800" dirty="0"/>
              <a:t>City Centre Master Plan – recent engagement</a:t>
            </a:r>
          </a:p>
        </p:txBody>
      </p:sp>
      <p:pic>
        <p:nvPicPr>
          <p:cNvPr id="8" name="Picture 7">
            <a:extLst>
              <a:ext uri="{FF2B5EF4-FFF2-40B4-BE49-F238E27FC236}">
                <a16:creationId xmlns:a16="http://schemas.microsoft.com/office/drawing/2014/main" id="{3AE6D7E9-94E0-45C3-9C80-44C92373B78D}"/>
              </a:ext>
            </a:extLst>
          </p:cNvPr>
          <p:cNvPicPr>
            <a:picLocks noChangeAspect="1"/>
          </p:cNvPicPr>
          <p:nvPr/>
        </p:nvPicPr>
        <p:blipFill>
          <a:blip r:embed="rId3"/>
          <a:stretch>
            <a:fillRect/>
          </a:stretch>
        </p:blipFill>
        <p:spPr>
          <a:xfrm>
            <a:off x="5975923" y="1231233"/>
            <a:ext cx="2957870" cy="4182864"/>
          </a:xfrm>
          <a:prstGeom prst="rect">
            <a:avLst/>
          </a:prstGeom>
          <a:effectLst>
            <a:outerShdw blurRad="50800" dist="38100" dir="2700000" algn="tl" rotWithShape="0">
              <a:prstClr val="black">
                <a:alpha val="40000"/>
              </a:prstClr>
            </a:outerShdw>
          </a:effectLst>
        </p:spPr>
      </p:pic>
      <p:pic>
        <p:nvPicPr>
          <p:cNvPr id="7" name="Picture 6" descr="The graph summarises survey responses regarding the top short-term challenges the city centre is facing during the pandemic. 35% of respondents agreed that fewer people visiting the city centre was the largest concern regarding short-term challenges for the city centre. 33% agreed that impacts on trade and business was the second largest concern regarding short-term challenge for the city centre. 23% agreed that increased working from home was the third largest concern regarding short-term challenges for the city centre. Further short-term challenges received included: concerns about health and safety, venue restrictions and capacity, reduced tourism, and increased traffic and congestion in the city centre.">
            <a:extLst>
              <a:ext uri="{FF2B5EF4-FFF2-40B4-BE49-F238E27FC236}">
                <a16:creationId xmlns:a16="http://schemas.microsoft.com/office/drawing/2014/main" id="{051704F7-7B75-4AC5-BD14-BCB8D9F88584}"/>
              </a:ext>
            </a:extLst>
          </p:cNvPr>
          <p:cNvPicPr/>
          <p:nvPr/>
        </p:nvPicPr>
        <p:blipFill rotWithShape="1">
          <a:blip r:embed="rId4"/>
          <a:srcRect t="3296"/>
          <a:stretch/>
        </p:blipFill>
        <p:spPr>
          <a:xfrm>
            <a:off x="140092" y="1133956"/>
            <a:ext cx="5731510" cy="2798308"/>
          </a:xfrm>
          <a:prstGeom prst="rect">
            <a:avLst/>
          </a:prstGeom>
        </p:spPr>
      </p:pic>
      <p:pic>
        <p:nvPicPr>
          <p:cNvPr id="9" name="Picture 8" descr="The graph summarises survey responses regarding immediate priorities for the city centre. 59% of respondents agreed that enhancing access to the city centre was the highest priority. 55% agreed that improving public realm and green space was the second highest priority. 49% agreed that repurposing empty shops and offices is an immediate priority. Other immediate priorities suggested included increasing events and activities, enhancing cycling and e-wheeling, prioritising public art and lighting.">
            <a:extLst>
              <a:ext uri="{FF2B5EF4-FFF2-40B4-BE49-F238E27FC236}">
                <a16:creationId xmlns:a16="http://schemas.microsoft.com/office/drawing/2014/main" id="{A28B87B9-A412-44F1-B62E-77144D8EE8F2}"/>
              </a:ext>
            </a:extLst>
          </p:cNvPr>
          <p:cNvPicPr/>
          <p:nvPr/>
        </p:nvPicPr>
        <p:blipFill>
          <a:blip r:embed="rId5"/>
          <a:stretch>
            <a:fillRect/>
          </a:stretch>
        </p:blipFill>
        <p:spPr>
          <a:xfrm>
            <a:off x="140093" y="3739688"/>
            <a:ext cx="5161482" cy="3118312"/>
          </a:xfrm>
          <a:prstGeom prst="rect">
            <a:avLst/>
          </a:prstGeom>
        </p:spPr>
      </p:pic>
    </p:spTree>
    <p:extLst>
      <p:ext uri="{BB962C8B-B14F-4D97-AF65-F5344CB8AC3E}">
        <p14:creationId xmlns:p14="http://schemas.microsoft.com/office/powerpoint/2010/main" val="2756097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F1CD9-61DF-4D38-9B7C-049ADBE8CAF0}"/>
              </a:ext>
            </a:extLst>
          </p:cNvPr>
          <p:cNvSpPr>
            <a:spLocks noGrp="1"/>
          </p:cNvSpPr>
          <p:nvPr>
            <p:ph idx="4294967295"/>
          </p:nvPr>
        </p:nvSpPr>
        <p:spPr>
          <a:xfrm>
            <a:off x="946712" y="1354393"/>
            <a:ext cx="5589193" cy="5298196"/>
          </a:xfrm>
        </p:spPr>
        <p:txBody>
          <a:bodyPr>
            <a:normAutofit/>
          </a:bodyPr>
          <a:lstStyle/>
          <a:p>
            <a:pPr marL="457200" lvl="1" indent="0">
              <a:spcAft>
                <a:spcPts val="600"/>
              </a:spcAft>
              <a:buNone/>
              <a:defRPr/>
            </a:pPr>
            <a:endParaRPr lang="en-AU" dirty="0">
              <a:solidFill>
                <a:srgbClr val="006CB7"/>
              </a:solidFill>
            </a:endParaRPr>
          </a:p>
          <a:p>
            <a:endParaRPr lang="en-AU" dirty="0"/>
          </a:p>
        </p:txBody>
      </p:sp>
      <p:sp>
        <p:nvSpPr>
          <p:cNvPr id="6" name="Title 2">
            <a:extLst>
              <a:ext uri="{FF2B5EF4-FFF2-40B4-BE49-F238E27FC236}">
                <a16:creationId xmlns:a16="http://schemas.microsoft.com/office/drawing/2014/main" id="{9EF3ED41-C567-4AAB-AC45-404F71981BFC}"/>
              </a:ext>
            </a:extLst>
          </p:cNvPr>
          <p:cNvSpPr txBox="1">
            <a:spLocks/>
          </p:cNvSpPr>
          <p:nvPr/>
        </p:nvSpPr>
        <p:spPr>
          <a:xfrm>
            <a:off x="197798" y="205411"/>
            <a:ext cx="8347996"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bg1"/>
                </a:solidFill>
              </a:rPr>
              <a:t>Inner city projects construction timeline</a:t>
            </a:r>
          </a:p>
        </p:txBody>
      </p:sp>
      <p:graphicFrame>
        <p:nvGraphicFramePr>
          <p:cNvPr id="7" name="Table 6">
            <a:extLst>
              <a:ext uri="{FF2B5EF4-FFF2-40B4-BE49-F238E27FC236}">
                <a16:creationId xmlns:a16="http://schemas.microsoft.com/office/drawing/2014/main" id="{409290B7-A4CC-4332-A49F-13E0811604FB}"/>
              </a:ext>
            </a:extLst>
          </p:cNvPr>
          <p:cNvGraphicFramePr>
            <a:graphicFrameLocks noGrp="1"/>
          </p:cNvGraphicFramePr>
          <p:nvPr>
            <p:extLst>
              <p:ext uri="{D42A27DB-BD31-4B8C-83A1-F6EECF244321}">
                <p14:modId xmlns:p14="http://schemas.microsoft.com/office/powerpoint/2010/main" val="3178195523"/>
              </p:ext>
            </p:extLst>
          </p:nvPr>
        </p:nvGraphicFramePr>
        <p:xfrm>
          <a:off x="206477" y="1439917"/>
          <a:ext cx="7990812" cy="4971384"/>
        </p:xfrm>
        <a:graphic>
          <a:graphicData uri="http://schemas.openxmlformats.org/drawingml/2006/table">
            <a:tbl>
              <a:tblPr firstRow="1" firstCol="1" bandRow="1"/>
              <a:tblGrid>
                <a:gridCol w="3547221">
                  <a:extLst>
                    <a:ext uri="{9D8B030D-6E8A-4147-A177-3AD203B41FA5}">
                      <a16:colId xmlns:a16="http://schemas.microsoft.com/office/drawing/2014/main" val="3034601255"/>
                    </a:ext>
                  </a:extLst>
                </a:gridCol>
                <a:gridCol w="247879">
                  <a:extLst>
                    <a:ext uri="{9D8B030D-6E8A-4147-A177-3AD203B41FA5}">
                      <a16:colId xmlns:a16="http://schemas.microsoft.com/office/drawing/2014/main" val="3519579633"/>
                    </a:ext>
                  </a:extLst>
                </a:gridCol>
                <a:gridCol w="262232">
                  <a:extLst>
                    <a:ext uri="{9D8B030D-6E8A-4147-A177-3AD203B41FA5}">
                      <a16:colId xmlns:a16="http://schemas.microsoft.com/office/drawing/2014/main" val="3364617884"/>
                    </a:ext>
                  </a:extLst>
                </a:gridCol>
                <a:gridCol w="262232">
                  <a:extLst>
                    <a:ext uri="{9D8B030D-6E8A-4147-A177-3AD203B41FA5}">
                      <a16:colId xmlns:a16="http://schemas.microsoft.com/office/drawing/2014/main" val="1809074345"/>
                    </a:ext>
                  </a:extLst>
                </a:gridCol>
                <a:gridCol w="262232">
                  <a:extLst>
                    <a:ext uri="{9D8B030D-6E8A-4147-A177-3AD203B41FA5}">
                      <a16:colId xmlns:a16="http://schemas.microsoft.com/office/drawing/2014/main" val="18824160"/>
                    </a:ext>
                  </a:extLst>
                </a:gridCol>
                <a:gridCol w="262232">
                  <a:extLst>
                    <a:ext uri="{9D8B030D-6E8A-4147-A177-3AD203B41FA5}">
                      <a16:colId xmlns:a16="http://schemas.microsoft.com/office/drawing/2014/main" val="495827063"/>
                    </a:ext>
                  </a:extLst>
                </a:gridCol>
                <a:gridCol w="262232">
                  <a:extLst>
                    <a:ext uri="{9D8B030D-6E8A-4147-A177-3AD203B41FA5}">
                      <a16:colId xmlns:a16="http://schemas.microsoft.com/office/drawing/2014/main" val="1463569449"/>
                    </a:ext>
                  </a:extLst>
                </a:gridCol>
                <a:gridCol w="262232">
                  <a:extLst>
                    <a:ext uri="{9D8B030D-6E8A-4147-A177-3AD203B41FA5}">
                      <a16:colId xmlns:a16="http://schemas.microsoft.com/office/drawing/2014/main" val="2172396793"/>
                    </a:ext>
                  </a:extLst>
                </a:gridCol>
                <a:gridCol w="262232">
                  <a:extLst>
                    <a:ext uri="{9D8B030D-6E8A-4147-A177-3AD203B41FA5}">
                      <a16:colId xmlns:a16="http://schemas.microsoft.com/office/drawing/2014/main" val="1574968137"/>
                    </a:ext>
                  </a:extLst>
                </a:gridCol>
                <a:gridCol w="262232">
                  <a:extLst>
                    <a:ext uri="{9D8B030D-6E8A-4147-A177-3AD203B41FA5}">
                      <a16:colId xmlns:a16="http://schemas.microsoft.com/office/drawing/2014/main" val="3831105493"/>
                    </a:ext>
                  </a:extLst>
                </a:gridCol>
                <a:gridCol w="262232">
                  <a:extLst>
                    <a:ext uri="{9D8B030D-6E8A-4147-A177-3AD203B41FA5}">
                      <a16:colId xmlns:a16="http://schemas.microsoft.com/office/drawing/2014/main" val="2682695643"/>
                    </a:ext>
                  </a:extLst>
                </a:gridCol>
                <a:gridCol w="262232">
                  <a:extLst>
                    <a:ext uri="{9D8B030D-6E8A-4147-A177-3AD203B41FA5}">
                      <a16:colId xmlns:a16="http://schemas.microsoft.com/office/drawing/2014/main" val="3927162166"/>
                    </a:ext>
                  </a:extLst>
                </a:gridCol>
                <a:gridCol w="262232">
                  <a:extLst>
                    <a:ext uri="{9D8B030D-6E8A-4147-A177-3AD203B41FA5}">
                      <a16:colId xmlns:a16="http://schemas.microsoft.com/office/drawing/2014/main" val="2831971032"/>
                    </a:ext>
                  </a:extLst>
                </a:gridCol>
                <a:gridCol w="262232">
                  <a:extLst>
                    <a:ext uri="{9D8B030D-6E8A-4147-A177-3AD203B41FA5}">
                      <a16:colId xmlns:a16="http://schemas.microsoft.com/office/drawing/2014/main" val="220005850"/>
                    </a:ext>
                  </a:extLst>
                </a:gridCol>
                <a:gridCol w="262232">
                  <a:extLst>
                    <a:ext uri="{9D8B030D-6E8A-4147-A177-3AD203B41FA5}">
                      <a16:colId xmlns:a16="http://schemas.microsoft.com/office/drawing/2014/main" val="1890509130"/>
                    </a:ext>
                  </a:extLst>
                </a:gridCol>
                <a:gridCol w="262232">
                  <a:extLst>
                    <a:ext uri="{9D8B030D-6E8A-4147-A177-3AD203B41FA5}">
                      <a16:colId xmlns:a16="http://schemas.microsoft.com/office/drawing/2014/main" val="260472602"/>
                    </a:ext>
                  </a:extLst>
                </a:gridCol>
                <a:gridCol w="262232">
                  <a:extLst>
                    <a:ext uri="{9D8B030D-6E8A-4147-A177-3AD203B41FA5}">
                      <a16:colId xmlns:a16="http://schemas.microsoft.com/office/drawing/2014/main" val="2258181128"/>
                    </a:ext>
                  </a:extLst>
                </a:gridCol>
                <a:gridCol w="262232">
                  <a:extLst>
                    <a:ext uri="{9D8B030D-6E8A-4147-A177-3AD203B41FA5}">
                      <a16:colId xmlns:a16="http://schemas.microsoft.com/office/drawing/2014/main" val="3648096443"/>
                    </a:ext>
                  </a:extLst>
                </a:gridCol>
              </a:tblGrid>
              <a:tr h="356046">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endParaRPr lang="en-AU" sz="1100" b="1" dirty="0">
                        <a:solidFill>
                          <a:schemeClr val="tx1"/>
                        </a:solidFill>
                        <a:effectLst/>
                        <a:latin typeface="Helvetica Neue"/>
                        <a:ea typeface="Helvetica Neue"/>
                        <a:cs typeface="Helvetica Neue"/>
                      </a:endParaRPr>
                    </a:p>
                  </a:txBody>
                  <a:tcPr marL="43047" marR="43047" marT="43477" marB="4347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2021</a:t>
                      </a:r>
                    </a:p>
                  </a:txBody>
                  <a:tcPr marL="43047" marR="43047" marT="43477" marB="43477">
                    <a:lnL w="12700" cmpd="sng">
                      <a:noFill/>
                    </a:lnL>
                    <a:lnR w="12700" cmpd="sng">
                      <a:solidFill>
                        <a:sysClr val="window" lastClr="FFFFFF"/>
                      </a:solidFill>
                    </a:lnR>
                    <a:lnT w="12700" cmpd="sng">
                      <a:solidFill>
                        <a:sysClr val="window" lastClr="FFFFFF"/>
                      </a:solidFill>
                    </a:lnT>
                    <a:lnB w="12700" cmpd="sng">
                      <a:solidFill>
                        <a:schemeClr val="bg1"/>
                      </a:solidFill>
                    </a:lnB>
                    <a:lnTlToBr w="12700" cmpd="sng">
                      <a:noFill/>
                      <a:prstDash val="solid"/>
                    </a:lnTlToBr>
                    <a:lnBlToTr w="12700" cmpd="sng">
                      <a:noFill/>
                      <a:prstDash val="solid"/>
                    </a:lnBlToTr>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2022</a:t>
                      </a:r>
                    </a:p>
                  </a:txBody>
                  <a:tcPr marL="43047" marR="43047" marT="43477" marB="43477">
                    <a:lnL w="12700" cmpd="sng">
                      <a:solidFill>
                        <a:sysClr val="window" lastClr="FFFFFF"/>
                      </a:solidFill>
                    </a:lnL>
                    <a:lnR w="12700" cmpd="sng">
                      <a:solidFill>
                        <a:sysClr val="window" lastClr="FFFFFF"/>
                      </a:solidFill>
                    </a:lnR>
                    <a:lnT w="12700" cmpd="sng">
                      <a:solidFill>
                        <a:sysClr val="window" lastClr="FFFFFF"/>
                      </a:solidFill>
                    </a:lnT>
                    <a:lnB w="12700" cmpd="sng">
                      <a:solidFill>
                        <a:schemeClr val="bg1"/>
                      </a:solidFill>
                    </a:lnB>
                    <a:lnTlToBr w="12700" cmpd="sng">
                      <a:noFill/>
                      <a:prstDash val="solid"/>
                    </a:lnTlToBr>
                    <a:lnBlToTr w="12700" cmpd="sng">
                      <a:noFill/>
                      <a:prstDash val="solid"/>
                    </a:lnBlToTr>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2023</a:t>
                      </a:r>
                    </a:p>
                  </a:txBody>
                  <a:tcPr marL="43047" marR="43047" marT="43477" marB="43477">
                    <a:lnL w="12700" cmpd="sng">
                      <a:solidFill>
                        <a:sysClr val="window" lastClr="FFFFFF"/>
                      </a:solidFill>
                    </a:lnL>
                    <a:lnR w="12700" cmpd="sng">
                      <a:solidFill>
                        <a:sysClr val="window" lastClr="FFFFFF"/>
                      </a:solidFill>
                    </a:lnR>
                    <a:lnT w="12700" cmpd="sng">
                      <a:solidFill>
                        <a:sysClr val="window" lastClr="FFFFFF"/>
                      </a:solidFill>
                    </a:lnT>
                    <a:lnB w="12700" cmpd="sng">
                      <a:solidFill>
                        <a:schemeClr val="bg1"/>
                      </a:solidFill>
                    </a:lnB>
                    <a:lnTlToBr w="12700" cmpd="sng">
                      <a:noFill/>
                      <a:prstDash val="solid"/>
                    </a:lnTlToBr>
                    <a:lnBlToTr w="12700" cmpd="sng">
                      <a:noFill/>
                      <a:prstDash val="solid"/>
                    </a:lnBlToTr>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2024</a:t>
                      </a:r>
                    </a:p>
                  </a:txBody>
                  <a:tcPr marL="43047" marR="43047" marT="43477" marB="43477">
                    <a:lnL w="12700" cmpd="sng">
                      <a:solidFill>
                        <a:sysClr val="window" lastClr="FFFFFF"/>
                      </a:solidFill>
                    </a:lnL>
                    <a:lnR w="12700" cmpd="sng">
                      <a:solidFill>
                        <a:sysClr val="window" lastClr="FFFFFF"/>
                      </a:solidFill>
                    </a:lnR>
                    <a:lnT w="12700" cmpd="sng">
                      <a:solidFill>
                        <a:sysClr val="window" lastClr="FFFFFF"/>
                      </a:solidFill>
                    </a:lnT>
                    <a:lnB w="12700" cmpd="sng">
                      <a:solidFill>
                        <a:schemeClr val="bg1"/>
                      </a:solidFill>
                    </a:lnB>
                    <a:lnTlToBr w="12700" cmpd="sng">
                      <a:noFill/>
                      <a:prstDash val="solid"/>
                    </a:lnTlToBr>
                    <a:lnBlToTr w="12700" cmpd="sng">
                      <a:noFill/>
                      <a:prstDash val="solid"/>
                    </a:lnBlToTr>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tc hMerge="1">
                  <a:txBody>
                    <a:bodyPr/>
                    <a:lstStyle/>
                    <a:p>
                      <a:pPr>
                        <a:spcAft>
                          <a:spcPts val="0"/>
                        </a:spcAft>
                      </a:pPr>
                      <a:endParaRPr lang="en-AU" sz="900" b="1">
                        <a:solidFill>
                          <a:schemeClr val="bg1"/>
                        </a:solidFill>
                        <a:effectLst/>
                        <a:latin typeface="Helvetica Neue"/>
                        <a:ea typeface="Helvetica Neue"/>
                        <a:cs typeface="Helvetica Neue"/>
                      </a:endParaRPr>
                    </a:p>
                  </a:txBody>
                  <a:tcPr marL="43047" marR="43047" marT="43047" marB="43047">
                    <a:solidFill>
                      <a:srgbClr val="0070C0"/>
                    </a:solidFill>
                  </a:tcPr>
                </a:tc>
                <a:extLst>
                  <a:ext uri="{0D108BD9-81ED-4DB2-BD59-A6C34878D82A}">
                    <a16:rowId xmlns:a16="http://schemas.microsoft.com/office/drawing/2014/main" val="1059518162"/>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dirty="0">
                          <a:solidFill>
                            <a:schemeClr val="bg1"/>
                          </a:solidFill>
                          <a:effectLst/>
                        </a:rPr>
                        <a:t>Major Projects</a:t>
                      </a:r>
                      <a:endParaRPr lang="en-AU" sz="1400" b="1" dirty="0">
                        <a:solidFill>
                          <a:schemeClr val="bg1"/>
                        </a:solidFill>
                        <a:effectLst/>
                        <a:latin typeface="Helvetica Neue"/>
                        <a:ea typeface="Helvetica Neue"/>
                        <a:cs typeface="Helvetica Neue"/>
                      </a:endParaRPr>
                    </a:p>
                  </a:txBody>
                  <a:tcPr marL="43047" marR="43047" marT="43047" marB="43047">
                    <a:lnL w="12700" cmpd="sng">
                      <a:solidFill>
                        <a:sysClr val="window" lastClr="FFFFFF"/>
                      </a:solidFill>
                    </a:lnL>
                    <a:lnR w="12700" cmpd="sng">
                      <a:solidFill>
                        <a:sysClr val="window" lastClr="FFFFFF"/>
                      </a:solidFill>
                    </a:lnR>
                    <a:lnT w="38100" cmpd="sng">
                      <a:no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b="1" dirty="0">
                        <a:solidFill>
                          <a:schemeClr val="bg1"/>
                        </a:solidFill>
                        <a:effectLst/>
                        <a:latin typeface="Helvetica Neue"/>
                        <a:ea typeface="Helvetica Neue"/>
                        <a:cs typeface="Helvetica Neue"/>
                      </a:endParaRPr>
                    </a:p>
                  </a:txBody>
                  <a:tcPr marL="43047" marR="43047" marT="43047" marB="43047">
                    <a:lnL w="12700" cmpd="sng">
                      <a:solidFill>
                        <a:sysClr val="window" lastClr="FFFFFF"/>
                      </a:solidFill>
                    </a:lnL>
                    <a:lnR w="12700" cmpd="sng">
                      <a:solidFill>
                        <a:schemeClr val="bg1"/>
                      </a:solidFill>
                    </a:lnR>
                    <a:lnT w="38100" cmpd="sng">
                      <a:no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1</a:t>
                      </a:r>
                    </a:p>
                  </a:txBody>
                  <a:tcPr marL="43047" marR="43047" marT="43047" marB="43047">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3</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4</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1</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3</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4</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1</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3</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4</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1</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2</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3</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r>
                        <a:rPr lang="en-AU" sz="1400" b="1" dirty="0">
                          <a:solidFill>
                            <a:schemeClr val="bg1"/>
                          </a:solidFill>
                          <a:effectLst/>
                          <a:latin typeface="Helvetica Neue"/>
                          <a:ea typeface="Helvetica Neue"/>
                          <a:cs typeface="Helvetica Neue"/>
                        </a:rPr>
                        <a:t>4</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450260986"/>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dirty="0">
                          <a:solidFill>
                            <a:schemeClr val="tx1"/>
                          </a:solidFill>
                          <a:effectLst/>
                          <a:latin typeface="+mj-lt"/>
                        </a:rPr>
                        <a:t>Queen’s Wharf Brisbane (QWB)</a:t>
                      </a:r>
                      <a:endParaRPr lang="en-AU" sz="1400" dirty="0">
                        <a:solidFill>
                          <a:schemeClr val="tx1"/>
                        </a:solidFill>
                        <a:effectLst/>
                        <a:latin typeface="+mj-lt"/>
                        <a:ea typeface="Helvetica Neue"/>
                        <a:cs typeface="Helvetica Neue"/>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highlight>
                          <a:srgbClr val="004C8F"/>
                        </a:highligh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4133868499"/>
                  </a:ext>
                </a:extLst>
              </a:tr>
              <a:tr h="355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1200" dirty="0">
                          <a:solidFill>
                            <a:schemeClr val="tx1"/>
                          </a:solidFill>
                          <a:effectLst/>
                          <a:latin typeface="+mn-lt"/>
                          <a:ea typeface="+mn-ea"/>
                          <a:cs typeface="+mn-cs"/>
                        </a:rPr>
                        <a:t>Neville Bonner Bridge (NBB)</a:t>
                      </a:r>
                      <a:endParaRPr lang="en-AU" sz="1400" b="1" kern="1200" dirty="0">
                        <a:solidFill>
                          <a:schemeClr val="tx1"/>
                        </a:solidFill>
                        <a:effectLst/>
                        <a:latin typeface="+mn-lt"/>
                        <a:ea typeface="Helvetica Neue"/>
                        <a:cs typeface="Helvetica Neue"/>
                      </a:endParaRP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mpd="sng">
                      <a:solidFill>
                        <a:schemeClr val="bg1"/>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60168926"/>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dirty="0">
                          <a:solidFill>
                            <a:schemeClr val="tx1"/>
                          </a:solidFill>
                          <a:effectLst/>
                          <a:latin typeface="+mj-lt"/>
                        </a:rPr>
                        <a:t>Cross River Rail (CRR)</a:t>
                      </a:r>
                      <a:endParaRPr lang="en-AU" sz="1400" dirty="0">
                        <a:solidFill>
                          <a:schemeClr val="tx1"/>
                        </a:solidFill>
                        <a:effectLst/>
                        <a:latin typeface="+mj-lt"/>
                        <a:ea typeface="Helvetica Neue"/>
                        <a:cs typeface="Helvetica Neue"/>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extLst>
                  <a:ext uri="{0D108BD9-81ED-4DB2-BD59-A6C34878D82A}">
                    <a16:rowId xmlns:a16="http://schemas.microsoft.com/office/drawing/2014/main" val="2624731416"/>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baseline="0" dirty="0">
                          <a:solidFill>
                            <a:schemeClr val="tx1"/>
                          </a:solidFill>
                          <a:effectLst/>
                          <a:latin typeface="+mj-lt"/>
                        </a:rPr>
                        <a:t>New inner city schools</a:t>
                      </a:r>
                    </a:p>
                  </a:txBody>
                  <a:tcPr marL="43047" marR="43047" marT="43047" marB="43047">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450532295"/>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baseline="0" dirty="0">
                          <a:solidFill>
                            <a:schemeClr val="tx1"/>
                          </a:solidFill>
                          <a:effectLst/>
                          <a:latin typeface="+mj-lt"/>
                        </a:rPr>
                        <a:t>Utility service upgrades</a:t>
                      </a: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mpd="sng">
                      <a:solidFill>
                        <a:schemeClr val="bg1"/>
                      </a:solidFill>
                    </a:lnL>
                    <a:lnR w="12700" cmpd="sng">
                      <a:solidFill>
                        <a:schemeClr val="bg1"/>
                      </a:solidFill>
                    </a:lnR>
                    <a:lnT w="12700" cmpd="sng">
                      <a:solidFill>
                        <a:schemeClr val="bg1"/>
                      </a:solidFill>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376096147"/>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l" defTabSz="914400" rtl="0" eaLnBrk="1" latinLnBrk="0" hangingPunct="1">
                        <a:spcAft>
                          <a:spcPts val="0"/>
                        </a:spcAft>
                      </a:pPr>
                      <a:r>
                        <a:rPr lang="en-AU" sz="1400" b="1" kern="1200" baseline="0" dirty="0">
                          <a:solidFill>
                            <a:schemeClr val="tx1"/>
                          </a:solidFill>
                          <a:effectLst/>
                          <a:latin typeface="+mj-lt"/>
                          <a:ea typeface="+mn-ea"/>
                          <a:cs typeface="+mn-cs"/>
                        </a:rPr>
                        <a:t>New Performing Arts Venue (NPAV)</a:t>
                      </a: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708290646"/>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dirty="0">
                          <a:solidFill>
                            <a:schemeClr val="tx1"/>
                          </a:solidFill>
                          <a:effectLst/>
                          <a:latin typeface="+mj-lt"/>
                        </a:rPr>
                        <a:t>Brisbane Metro </a:t>
                      </a:r>
                      <a:endParaRPr lang="en-AU" sz="1400" dirty="0">
                        <a:solidFill>
                          <a:schemeClr val="tx1"/>
                        </a:solidFill>
                        <a:effectLst/>
                        <a:latin typeface="+mj-lt"/>
                        <a:ea typeface="Helvetica Neue"/>
                        <a:cs typeface="Helvetica Neue"/>
                      </a:endParaRP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213391780"/>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dirty="0">
                          <a:solidFill>
                            <a:schemeClr val="tx1"/>
                          </a:solidFill>
                          <a:effectLst/>
                          <a:latin typeface="+mj-lt"/>
                        </a:rPr>
                        <a:t>Kangaroo Point Green Bridge</a:t>
                      </a:r>
                      <a:endParaRPr lang="en-AU" sz="1400" dirty="0">
                        <a:solidFill>
                          <a:schemeClr val="tx1"/>
                        </a:solidFill>
                        <a:effectLst/>
                        <a:latin typeface="+mj-lt"/>
                        <a:ea typeface="Helvetica Neue"/>
                        <a:cs typeface="Helvetica Neue"/>
                      </a:endParaRP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981447194"/>
                  </a:ext>
                </a:extLst>
              </a:tr>
              <a:tr h="35502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spcAft>
                          <a:spcPts val="0"/>
                        </a:spcAft>
                      </a:pPr>
                      <a:r>
                        <a:rPr lang="en-AU" sz="1400" b="1" dirty="0">
                          <a:solidFill>
                            <a:schemeClr val="tx1"/>
                          </a:solidFill>
                          <a:effectLst/>
                          <a:latin typeface="+mj-lt"/>
                          <a:ea typeface="Helvetica Neue"/>
                          <a:cs typeface="Helvetica Neue"/>
                        </a:rPr>
                        <a:t>CityCycle network re-purposing</a:t>
                      </a: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659133698"/>
                  </a:ext>
                </a:extLst>
              </a:tr>
              <a:tr h="3550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pPr>
                      <a:r>
                        <a:rPr lang="en-AU" sz="1400" dirty="0">
                          <a:solidFill>
                            <a:schemeClr val="tx1"/>
                          </a:solidFill>
                          <a:effectLst/>
                          <a:latin typeface="+mj-lt"/>
                        </a:rPr>
                        <a:t>South Bank Ferry Terminal upgrade</a:t>
                      </a:r>
                      <a:endParaRPr lang="en-AU" sz="1400" dirty="0">
                        <a:solidFill>
                          <a:schemeClr val="tx1"/>
                        </a:solidFill>
                        <a:effectLst/>
                        <a:latin typeface="+mj-lt"/>
                        <a:ea typeface="Helvetica Neue"/>
                        <a:cs typeface="Helvetica Neue"/>
                      </a:endParaRP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82648101"/>
                  </a:ext>
                </a:extLst>
              </a:tr>
              <a:tr h="355026">
                <a:tc>
                  <a:txBody>
                    <a:bodyPr/>
                    <a:lstStyle/>
                    <a:p>
                      <a:pPr>
                        <a:spcAft>
                          <a:spcPts val="0"/>
                        </a:spcAft>
                      </a:pPr>
                      <a:r>
                        <a:rPr lang="en-AU" sz="1400" b="1" dirty="0">
                          <a:solidFill>
                            <a:schemeClr val="tx1"/>
                          </a:solidFill>
                          <a:effectLst/>
                          <a:latin typeface="+mj-lt"/>
                          <a:ea typeface="Helvetica Neue"/>
                          <a:cs typeface="Helvetica Neue"/>
                        </a:rPr>
                        <a:t>Howard Smith Ferry Terminal</a:t>
                      </a: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C8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049809228"/>
                  </a:ext>
                </a:extLst>
              </a:tr>
              <a:tr h="355026">
                <a:tc>
                  <a:txBody>
                    <a:bodyPr/>
                    <a:lstStyle/>
                    <a:p>
                      <a:pPr>
                        <a:spcAft>
                          <a:spcPts val="0"/>
                        </a:spcAft>
                      </a:pPr>
                      <a:r>
                        <a:rPr lang="en-AU" sz="1400" b="1" dirty="0">
                          <a:solidFill>
                            <a:srgbClr val="002060"/>
                          </a:solidFill>
                          <a:effectLst/>
                          <a:latin typeface="+mj-lt"/>
                          <a:ea typeface="Helvetica Neue"/>
                          <a:cs typeface="Helvetica Neue"/>
                        </a:rPr>
                        <a:t>Major private construction</a:t>
                      </a:r>
                    </a:p>
                  </a:txBody>
                  <a:tcPr marL="43047" marR="43047" marT="43047" marB="43047" anchor="ctr">
                    <a:lnL w="12700" cmpd="sng">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endParaRPr lang="en-AU" sz="1400" dirty="0">
                        <a:effectLst/>
                        <a:latin typeface="+mj-lt"/>
                        <a:ea typeface="Arial Unicode MS" panose="020B0604020202020204" pitchFamily="34" charset="-128"/>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ysClr val="window" lastClr="FFFFFF">
                        <a:lumMod val="85000"/>
                      </a:sys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rgbClr val="004C8F"/>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tc>
                  <a:txBody>
                    <a:bodyPr/>
                    <a:lstStyle/>
                    <a:p>
                      <a:pPr marL="0" algn="l" defTabSz="914400" rtl="0" eaLnBrk="1" latinLnBrk="0" hangingPunct="1">
                        <a:spcAft>
                          <a:spcPts val="0"/>
                        </a:spcAft>
                      </a:pPr>
                      <a:endParaRPr lang="en-AU" sz="1400" kern="1200" dirty="0">
                        <a:solidFill>
                          <a:schemeClr val="dk1"/>
                        </a:solidFill>
                        <a:effectLst/>
                        <a:latin typeface="+mj-lt"/>
                        <a:ea typeface="+mn-ea"/>
                        <a:cs typeface="+mn-cs"/>
                      </a:endParaRPr>
                    </a:p>
                  </a:txBody>
                  <a:tcPr marL="43047" marR="43047" marT="43047" marB="43047" anchor="ctr">
                    <a:lnL w="12700" cap="flat" cmpd="sng" algn="ctr">
                      <a:solidFill>
                        <a:schemeClr val="bg1"/>
                      </a:solidFill>
                      <a:prstDash val="solid"/>
                      <a:round/>
                      <a:headEnd type="none" w="med" len="med"/>
                      <a:tailEnd type="none" w="med" len="med"/>
                    </a:lnL>
                    <a:lnR w="12700" cmpd="sng">
                      <a:solidFill>
                        <a:schemeClr val="bg1"/>
                      </a:solidFill>
                    </a:lnR>
                    <a:lnT w="12700" cap="flat" cmpd="sng" algn="ctr">
                      <a:solidFill>
                        <a:schemeClr val="bg1"/>
                      </a:solidFill>
                      <a:prstDash val="solid"/>
                      <a:round/>
                      <a:headEnd type="none" w="med" len="med"/>
                      <a:tailEnd type="none" w="med" len="med"/>
                    </a:lnT>
                    <a:lnB w="12700" cmpd="sng">
                      <a:solidFill>
                        <a:schemeClr val="bg1"/>
                      </a:solid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35805547"/>
                  </a:ext>
                </a:extLst>
              </a:tr>
            </a:tbl>
          </a:graphicData>
        </a:graphic>
      </p:graphicFrame>
      <p:grpSp>
        <p:nvGrpSpPr>
          <p:cNvPr id="8" name="Group 7">
            <a:extLst>
              <a:ext uri="{FF2B5EF4-FFF2-40B4-BE49-F238E27FC236}">
                <a16:creationId xmlns:a16="http://schemas.microsoft.com/office/drawing/2014/main" id="{D340A5B7-15A0-4E51-AFC0-02DE8D8292B5}"/>
              </a:ext>
            </a:extLst>
          </p:cNvPr>
          <p:cNvGrpSpPr/>
          <p:nvPr/>
        </p:nvGrpSpPr>
        <p:grpSpPr>
          <a:xfrm>
            <a:off x="4800692" y="2190669"/>
            <a:ext cx="183984" cy="4220632"/>
            <a:chOff x="5091779" y="2143730"/>
            <a:chExt cx="179554" cy="4031170"/>
          </a:xfrm>
        </p:grpSpPr>
        <p:cxnSp>
          <p:nvCxnSpPr>
            <p:cNvPr id="9" name="Straight Connector 8">
              <a:extLst>
                <a:ext uri="{FF2B5EF4-FFF2-40B4-BE49-F238E27FC236}">
                  <a16:creationId xmlns:a16="http://schemas.microsoft.com/office/drawing/2014/main" id="{C5036958-852D-4C85-A60A-EF4EF186C127}"/>
                </a:ext>
              </a:extLst>
            </p:cNvPr>
            <p:cNvCxnSpPr>
              <a:cxnSpLocks/>
            </p:cNvCxnSpPr>
            <p:nvPr/>
          </p:nvCxnSpPr>
          <p:spPr>
            <a:xfrm>
              <a:off x="5271333" y="2143730"/>
              <a:ext cx="0" cy="40311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1B2BC68-1D50-4FAA-B71F-149105DA5463}"/>
                </a:ext>
              </a:extLst>
            </p:cNvPr>
            <p:cNvSpPr txBox="1"/>
            <p:nvPr/>
          </p:nvSpPr>
          <p:spPr>
            <a:xfrm rot="16200000">
              <a:off x="4567946" y="3036251"/>
              <a:ext cx="1192923" cy="145257"/>
            </a:xfrm>
            <a:prstGeom prst="rect">
              <a:avLst/>
            </a:prstGeom>
          </p:spPr>
          <p:txBody>
            <a:bodyPr vert="horz" wrap="square" lIns="91440" tIns="45720" rIns="91440" bIns="45720" rtlCol="0" anchor="ctr">
              <a:noAutofit/>
            </a:bodyPr>
            <a:lstStyle/>
            <a:p>
              <a:pPr algn="ctr"/>
              <a:r>
                <a:rPr lang="en-AU" sz="1400" b="1" dirty="0">
                  <a:solidFill>
                    <a:schemeClr val="bg1"/>
                  </a:solidFill>
                  <a:latin typeface="Arial"/>
                </a:rPr>
                <a:t>We are here</a:t>
              </a:r>
            </a:p>
          </p:txBody>
        </p:sp>
      </p:grpSp>
    </p:spTree>
    <p:extLst>
      <p:ext uri="{BB962C8B-B14F-4D97-AF65-F5344CB8AC3E}">
        <p14:creationId xmlns:p14="http://schemas.microsoft.com/office/powerpoint/2010/main" val="162821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F1CD9-61DF-4D38-9B7C-049ADBE8CAF0}"/>
              </a:ext>
            </a:extLst>
          </p:cNvPr>
          <p:cNvSpPr>
            <a:spLocks noGrp="1"/>
          </p:cNvSpPr>
          <p:nvPr>
            <p:ph idx="4294967295"/>
          </p:nvPr>
        </p:nvSpPr>
        <p:spPr>
          <a:xfrm>
            <a:off x="458316" y="1243281"/>
            <a:ext cx="5589193" cy="5298196"/>
          </a:xfrm>
        </p:spPr>
        <p:txBody>
          <a:bodyPr>
            <a:normAutofit/>
          </a:bodyPr>
          <a:lstStyle/>
          <a:p>
            <a:pPr marL="457200" lvl="1" indent="0">
              <a:spcAft>
                <a:spcPts val="600"/>
              </a:spcAft>
              <a:buNone/>
              <a:defRPr/>
            </a:pPr>
            <a:endParaRPr lang="en-AU" dirty="0">
              <a:solidFill>
                <a:srgbClr val="006CB7"/>
              </a:solidFill>
            </a:endParaRPr>
          </a:p>
          <a:p>
            <a:endParaRPr lang="en-AU" dirty="0"/>
          </a:p>
        </p:txBody>
      </p:sp>
      <p:sp>
        <p:nvSpPr>
          <p:cNvPr id="6" name="Title 2">
            <a:extLst>
              <a:ext uri="{FF2B5EF4-FFF2-40B4-BE49-F238E27FC236}">
                <a16:creationId xmlns:a16="http://schemas.microsoft.com/office/drawing/2014/main" id="{9EF3ED41-C567-4AAB-AC45-404F71981BFC}"/>
              </a:ext>
            </a:extLst>
          </p:cNvPr>
          <p:cNvSpPr txBox="1">
            <a:spLocks/>
          </p:cNvSpPr>
          <p:nvPr/>
        </p:nvSpPr>
        <p:spPr>
          <a:xfrm>
            <a:off x="197798" y="205411"/>
            <a:ext cx="8347996"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bg1"/>
                </a:solidFill>
              </a:rPr>
              <a:t>Inner city construction management planning</a:t>
            </a:r>
          </a:p>
        </p:txBody>
      </p:sp>
      <p:pic>
        <p:nvPicPr>
          <p:cNvPr id="5" name="Picture 4">
            <a:extLst>
              <a:ext uri="{FF2B5EF4-FFF2-40B4-BE49-F238E27FC236}">
                <a16:creationId xmlns:a16="http://schemas.microsoft.com/office/drawing/2014/main" id="{B05EB6E6-0701-4E30-8CD2-6BA02879BE77}"/>
              </a:ext>
            </a:extLst>
          </p:cNvPr>
          <p:cNvPicPr>
            <a:picLocks noChangeAspect="1"/>
          </p:cNvPicPr>
          <p:nvPr/>
        </p:nvPicPr>
        <p:blipFill rotWithShape="1">
          <a:blip r:embed="rId3"/>
          <a:srcRect l="50139"/>
          <a:stretch/>
        </p:blipFill>
        <p:spPr>
          <a:xfrm>
            <a:off x="269717" y="1243281"/>
            <a:ext cx="3770002" cy="5345395"/>
          </a:xfrm>
          <a:prstGeom prst="rect">
            <a:avLst/>
          </a:prstGeom>
        </p:spPr>
      </p:pic>
      <p:sp>
        <p:nvSpPr>
          <p:cNvPr id="3" name="TextBox 2">
            <a:extLst>
              <a:ext uri="{FF2B5EF4-FFF2-40B4-BE49-F238E27FC236}">
                <a16:creationId xmlns:a16="http://schemas.microsoft.com/office/drawing/2014/main" id="{61971914-2647-474F-A945-FABE97C55F90}"/>
              </a:ext>
            </a:extLst>
          </p:cNvPr>
          <p:cNvSpPr txBox="1"/>
          <p:nvPr/>
        </p:nvSpPr>
        <p:spPr>
          <a:xfrm>
            <a:off x="4114205" y="1133356"/>
            <a:ext cx="4300221" cy="5878532"/>
          </a:xfrm>
          <a:prstGeom prst="rect">
            <a:avLst/>
          </a:prstGeom>
          <a:noFill/>
        </p:spPr>
        <p:txBody>
          <a:bodyPr wrap="square" rtlCol="0">
            <a:spAutoFit/>
          </a:bodyPr>
          <a:lstStyle/>
          <a:p>
            <a:pPr algn="l"/>
            <a:endParaRPr lang="en-AU"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AU" sz="1600" b="0" i="0" u="none" strike="noStrike" baseline="0" dirty="0">
                <a:latin typeface="Arial" panose="020B0604020202020204" pitchFamily="34" charset="0"/>
              </a:rPr>
              <a:t>The Riverside Expressway provides the primary access to/from the city centre and accommodates 130,000 vehicles per day</a:t>
            </a:r>
          </a:p>
          <a:p>
            <a:pPr marL="285750" indent="-285750">
              <a:buFont typeface="Arial" panose="020B0604020202020204" pitchFamily="34" charset="0"/>
              <a:buChar char="•"/>
            </a:pPr>
            <a:endParaRPr lang="en-AU" sz="1600" b="0" i="0" u="none" strike="noStrike" baseline="0" dirty="0">
              <a:latin typeface="Arial" panose="020B0604020202020204" pitchFamily="34" charset="0"/>
            </a:endParaRPr>
          </a:p>
          <a:p>
            <a:pPr marL="285750" indent="-285750">
              <a:buFont typeface="Arial" panose="020B0604020202020204" pitchFamily="34" charset="0"/>
              <a:buChar char="•"/>
            </a:pPr>
            <a:r>
              <a:rPr lang="en-AU" sz="1600" b="0" i="0" u="none" strike="noStrike" baseline="0" dirty="0">
                <a:latin typeface="Arial" panose="020B0604020202020204" pitchFamily="34" charset="0"/>
              </a:rPr>
              <a:t>The central CBD core has the highest daily pedestrian volumes of any area in Queensland</a:t>
            </a:r>
            <a:br>
              <a:rPr lang="en-AU" sz="1600" b="0" i="0" u="none" strike="noStrike" baseline="0" dirty="0">
                <a:latin typeface="Arial" panose="020B0604020202020204" pitchFamily="34" charset="0"/>
              </a:rPr>
            </a:br>
            <a:endParaRPr lang="en-AU" sz="1600" b="0" i="0" u="none" strike="noStrike" baseline="0" dirty="0">
              <a:latin typeface="Arial" panose="020B0604020202020204" pitchFamily="34" charset="0"/>
            </a:endParaRPr>
          </a:p>
          <a:p>
            <a:pPr marL="285750" indent="-285750">
              <a:buFont typeface="Arial" panose="020B0604020202020204" pitchFamily="34" charset="0"/>
              <a:buChar char="•"/>
            </a:pPr>
            <a:r>
              <a:rPr lang="en-AU" sz="1600" b="0" i="0" u="none" strike="noStrike" baseline="0" dirty="0">
                <a:latin typeface="Arial" panose="020B0604020202020204" pitchFamily="34" charset="0"/>
              </a:rPr>
              <a:t>Cycle and scooter users access the city via the Riverwalk and North Brisbane bikeways with trials of an internal on-street network</a:t>
            </a:r>
          </a:p>
          <a:p>
            <a:pPr marL="285750" indent="-285750">
              <a:buFont typeface="Arial" panose="020B0604020202020204" pitchFamily="34" charset="0"/>
              <a:buChar char="•"/>
            </a:pPr>
            <a:endParaRPr lang="en-AU" sz="1600" dirty="0">
              <a:latin typeface="Arial" panose="020B0604020202020204" pitchFamily="34" charset="0"/>
            </a:endParaRPr>
          </a:p>
          <a:p>
            <a:pPr marL="285750" indent="-285750">
              <a:buFont typeface="Arial" panose="020B0604020202020204" pitchFamily="34" charset="0"/>
              <a:buChar char="•"/>
            </a:pPr>
            <a:r>
              <a:rPr lang="en-AU" sz="1600" b="0" i="0" u="none" strike="noStrike" baseline="0" dirty="0">
                <a:latin typeface="Arial" panose="020B0604020202020204" pitchFamily="34" charset="0"/>
              </a:rPr>
              <a:t>The city centre is also the hub for major rail, busway and ferry connections between suburban and inner city employment. Glider and loop services provide for access around th</a:t>
            </a:r>
            <a:r>
              <a:rPr lang="en-AU" sz="1600" dirty="0">
                <a:latin typeface="Arial" panose="020B0604020202020204" pitchFamily="34" charset="0"/>
              </a:rPr>
              <a:t>e precinct</a:t>
            </a:r>
            <a:endParaRPr lang="en-AU" sz="1600" b="0" i="0" u="none" strike="noStrike" baseline="0" dirty="0">
              <a:latin typeface="Arial" panose="020B0604020202020204" pitchFamily="34" charset="0"/>
            </a:endParaRPr>
          </a:p>
          <a:p>
            <a:endParaRPr lang="en-AU" sz="1800" b="0" i="0" u="none" strike="noStrike" baseline="0" dirty="0">
              <a:latin typeface="Arial" panose="020B0604020202020204" pitchFamily="34" charset="0"/>
            </a:endParaRPr>
          </a:p>
          <a:p>
            <a:endParaRPr lang="en-AU" sz="1800" b="0" i="0" u="none" strike="noStrike" baseline="0" dirty="0">
              <a:latin typeface="Arial" panose="020B0604020202020204" pitchFamily="34" charset="0"/>
            </a:endParaRPr>
          </a:p>
          <a:p>
            <a:endParaRPr lang="en-AU" sz="1800" b="0" i="0" u="none" strike="noStrike" baseline="0" dirty="0">
              <a:latin typeface="Arial" panose="020B0604020202020204" pitchFamily="34" charset="0"/>
            </a:endParaRPr>
          </a:p>
          <a:p>
            <a:endParaRPr lang="en-AU" dirty="0"/>
          </a:p>
        </p:txBody>
      </p:sp>
    </p:spTree>
    <p:extLst>
      <p:ext uri="{BB962C8B-B14F-4D97-AF65-F5344CB8AC3E}">
        <p14:creationId xmlns:p14="http://schemas.microsoft.com/office/powerpoint/2010/main" val="249610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3959C-273F-4995-B5F9-97F5DE991B0C}"/>
              </a:ext>
            </a:extLst>
          </p:cNvPr>
          <p:cNvPicPr>
            <a:picLocks noChangeAspect="1"/>
          </p:cNvPicPr>
          <p:nvPr/>
        </p:nvPicPr>
        <p:blipFill>
          <a:blip r:embed="rId3"/>
          <a:stretch>
            <a:fillRect/>
          </a:stretch>
        </p:blipFill>
        <p:spPr>
          <a:xfrm>
            <a:off x="274711" y="2055382"/>
            <a:ext cx="4914309" cy="4510895"/>
          </a:xfrm>
          <a:prstGeom prst="rect">
            <a:avLst/>
          </a:prstGeom>
        </p:spPr>
      </p:pic>
      <p:sp>
        <p:nvSpPr>
          <p:cNvPr id="6" name="Content Placeholder 5">
            <a:extLst>
              <a:ext uri="{FF2B5EF4-FFF2-40B4-BE49-F238E27FC236}">
                <a16:creationId xmlns:a16="http://schemas.microsoft.com/office/drawing/2014/main" id="{4B1C800B-E039-4EC2-8040-CB1B6A648537}"/>
              </a:ext>
            </a:extLst>
          </p:cNvPr>
          <p:cNvSpPr>
            <a:spLocks noGrp="1"/>
          </p:cNvSpPr>
          <p:nvPr>
            <p:ph sz="half" idx="4294967295"/>
          </p:nvPr>
        </p:nvSpPr>
        <p:spPr>
          <a:xfrm>
            <a:off x="5444264" y="2055382"/>
            <a:ext cx="3699736" cy="4040618"/>
          </a:xfrm>
        </p:spPr>
        <p:txBody>
          <a:bodyPr>
            <a:noAutofit/>
          </a:bodyPr>
          <a:lstStyle/>
          <a:p>
            <a:pPr marL="0" indent="0">
              <a:buNone/>
            </a:pPr>
            <a:r>
              <a:rPr lang="en-AU" sz="1600" b="1" dirty="0"/>
              <a:t>The guidelines apply to:</a:t>
            </a:r>
          </a:p>
          <a:p>
            <a:r>
              <a:rPr lang="en-AU" sz="1600" dirty="0"/>
              <a:t>The CBD; and</a:t>
            </a:r>
          </a:p>
          <a:p>
            <a:r>
              <a:rPr lang="en-AU" sz="1600" dirty="0"/>
              <a:t>City Frame, including:</a:t>
            </a:r>
          </a:p>
          <a:p>
            <a:pPr lvl="1"/>
            <a:r>
              <a:rPr lang="en-AU" sz="1600" dirty="0"/>
              <a:t>Woolloongabba</a:t>
            </a:r>
          </a:p>
          <a:p>
            <a:pPr lvl="1"/>
            <a:r>
              <a:rPr lang="en-AU" sz="1600" dirty="0"/>
              <a:t>East Brisbane</a:t>
            </a:r>
          </a:p>
          <a:p>
            <a:pPr lvl="1"/>
            <a:r>
              <a:rPr lang="en-AU" sz="1600" dirty="0"/>
              <a:t>Sections of West End</a:t>
            </a:r>
          </a:p>
          <a:p>
            <a:pPr lvl="1"/>
            <a:r>
              <a:rPr lang="en-AU" sz="1600" dirty="0"/>
              <a:t>Spring Hill</a:t>
            </a:r>
          </a:p>
          <a:p>
            <a:pPr lvl="1"/>
            <a:r>
              <a:rPr lang="en-AU" sz="1600" dirty="0"/>
              <a:t>Newstead</a:t>
            </a:r>
          </a:p>
          <a:p>
            <a:pPr lvl="1"/>
            <a:r>
              <a:rPr lang="en-AU" sz="1600" dirty="0"/>
              <a:t>Fortitude Valley</a:t>
            </a:r>
          </a:p>
          <a:p>
            <a:pPr lvl="1"/>
            <a:r>
              <a:rPr lang="en-AU" sz="1600" dirty="0"/>
              <a:t>Bowen Hills</a:t>
            </a:r>
          </a:p>
          <a:p>
            <a:pPr lvl="1"/>
            <a:r>
              <a:rPr lang="en-AU" sz="1600" dirty="0"/>
              <a:t>Herston </a:t>
            </a:r>
          </a:p>
          <a:p>
            <a:pPr lvl="1"/>
            <a:r>
              <a:rPr lang="en-AU" sz="1600" dirty="0"/>
              <a:t>Sections of Milton and Toowong</a:t>
            </a:r>
          </a:p>
          <a:p>
            <a:endParaRPr lang="en-AU" sz="1400" dirty="0"/>
          </a:p>
        </p:txBody>
      </p:sp>
      <p:sp>
        <p:nvSpPr>
          <p:cNvPr id="5" name="Title 2">
            <a:extLst>
              <a:ext uri="{FF2B5EF4-FFF2-40B4-BE49-F238E27FC236}">
                <a16:creationId xmlns:a16="http://schemas.microsoft.com/office/drawing/2014/main" id="{9522FFB3-ECC2-42A2-84BD-CD45CBA20C70}"/>
              </a:ext>
            </a:extLst>
          </p:cNvPr>
          <p:cNvSpPr txBox="1">
            <a:spLocks/>
          </p:cNvSpPr>
          <p:nvPr/>
        </p:nvSpPr>
        <p:spPr>
          <a:xfrm>
            <a:off x="120886" y="979838"/>
            <a:ext cx="5675540"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400" b="1" dirty="0">
                <a:solidFill>
                  <a:schemeClr val="bg1"/>
                </a:solidFill>
              </a:rPr>
              <a:t>Inner city construction management</a:t>
            </a:r>
          </a:p>
        </p:txBody>
      </p:sp>
      <p:sp>
        <p:nvSpPr>
          <p:cNvPr id="7" name="TextBox 6">
            <a:extLst>
              <a:ext uri="{FF2B5EF4-FFF2-40B4-BE49-F238E27FC236}">
                <a16:creationId xmlns:a16="http://schemas.microsoft.com/office/drawing/2014/main" id="{6387703C-B2DB-4312-86D1-999645C083E8}"/>
              </a:ext>
            </a:extLst>
          </p:cNvPr>
          <p:cNvSpPr txBox="1"/>
          <p:nvPr/>
        </p:nvSpPr>
        <p:spPr>
          <a:xfrm>
            <a:off x="120887" y="1280956"/>
            <a:ext cx="8902228" cy="707886"/>
          </a:xfrm>
          <a:prstGeom prst="rect">
            <a:avLst/>
          </a:prstGeom>
          <a:noFill/>
        </p:spPr>
        <p:txBody>
          <a:bodyPr wrap="square">
            <a:spAutoFit/>
          </a:bodyPr>
          <a:lstStyle/>
          <a:p>
            <a:r>
              <a:rPr lang="en-AU" sz="2000" b="1" dirty="0"/>
              <a:t>2020 Construction Management Guidelines (for any development to occur in the CBD or City Frame)</a:t>
            </a:r>
            <a:endParaRPr lang="en-AU" sz="2000" dirty="0">
              <a:solidFill>
                <a:srgbClr val="006CB7"/>
              </a:solidFill>
            </a:endParaRPr>
          </a:p>
        </p:txBody>
      </p:sp>
      <p:sp>
        <p:nvSpPr>
          <p:cNvPr id="8" name="Title 2">
            <a:extLst>
              <a:ext uri="{FF2B5EF4-FFF2-40B4-BE49-F238E27FC236}">
                <a16:creationId xmlns:a16="http://schemas.microsoft.com/office/drawing/2014/main" id="{59DF77BB-86E6-4ED3-9833-754F0F39363D}"/>
              </a:ext>
            </a:extLst>
          </p:cNvPr>
          <p:cNvSpPr txBox="1">
            <a:spLocks/>
          </p:cNvSpPr>
          <p:nvPr/>
        </p:nvSpPr>
        <p:spPr>
          <a:xfrm>
            <a:off x="197798" y="205411"/>
            <a:ext cx="8347996"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bg1"/>
                </a:solidFill>
              </a:rPr>
              <a:t>Inner city construction management planning</a:t>
            </a:r>
          </a:p>
        </p:txBody>
      </p:sp>
    </p:spTree>
    <p:extLst>
      <p:ext uri="{BB962C8B-B14F-4D97-AF65-F5344CB8AC3E}">
        <p14:creationId xmlns:p14="http://schemas.microsoft.com/office/powerpoint/2010/main" val="203478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6F647E-195B-465D-9DF8-EFDF6314BB6D}"/>
              </a:ext>
            </a:extLst>
          </p:cNvPr>
          <p:cNvSpPr>
            <a:spLocks noGrp="1"/>
          </p:cNvSpPr>
          <p:nvPr>
            <p:ph sz="half" idx="4294967295"/>
          </p:nvPr>
        </p:nvSpPr>
        <p:spPr>
          <a:xfrm>
            <a:off x="132255" y="1334096"/>
            <a:ext cx="9011745" cy="4897321"/>
          </a:xfrm>
        </p:spPr>
        <p:txBody>
          <a:bodyPr>
            <a:normAutofit/>
          </a:bodyPr>
          <a:lstStyle/>
          <a:p>
            <a:r>
              <a:rPr lang="en-AU" sz="2000" dirty="0"/>
              <a:t>Full footpath closures are generally not permitted, with hoarding and gantry installation as the acceptable outcome</a:t>
            </a:r>
          </a:p>
          <a:p>
            <a:r>
              <a:rPr lang="en-AU" sz="2000" dirty="0"/>
              <a:t>Partial footpath closures to maintain 2.4m minimum width of the verge </a:t>
            </a:r>
          </a:p>
          <a:p>
            <a:r>
              <a:rPr lang="en-AU" sz="2000" dirty="0"/>
              <a:t>Qualified traffic controllers are required to allow pedestrians to safely pass the development site </a:t>
            </a:r>
          </a:p>
          <a:p>
            <a:endParaRPr lang="en-AU" sz="2400" dirty="0"/>
          </a:p>
          <a:p>
            <a:pPr marL="0" indent="0">
              <a:buNone/>
            </a:pPr>
            <a:endParaRPr lang="en-AU" dirty="0"/>
          </a:p>
        </p:txBody>
      </p:sp>
      <p:pic>
        <p:nvPicPr>
          <p:cNvPr id="7" name="Picture 6">
            <a:extLst>
              <a:ext uri="{FF2B5EF4-FFF2-40B4-BE49-F238E27FC236}">
                <a16:creationId xmlns:a16="http://schemas.microsoft.com/office/drawing/2014/main" id="{6A7D11A9-1C95-4799-B215-43579A37330A}"/>
              </a:ext>
            </a:extLst>
          </p:cNvPr>
          <p:cNvPicPr>
            <a:picLocks noChangeAspect="1"/>
          </p:cNvPicPr>
          <p:nvPr/>
        </p:nvPicPr>
        <p:blipFill rotWithShape="1">
          <a:blip r:embed="rId2"/>
          <a:srcRect l="3859" r="2279"/>
          <a:stretch/>
        </p:blipFill>
        <p:spPr>
          <a:xfrm>
            <a:off x="1125070" y="3319098"/>
            <a:ext cx="6893859" cy="2819852"/>
          </a:xfrm>
          <a:prstGeom prst="rect">
            <a:avLst/>
          </a:prstGeom>
        </p:spPr>
      </p:pic>
      <p:sp>
        <p:nvSpPr>
          <p:cNvPr id="8" name="Title 2">
            <a:extLst>
              <a:ext uri="{FF2B5EF4-FFF2-40B4-BE49-F238E27FC236}">
                <a16:creationId xmlns:a16="http://schemas.microsoft.com/office/drawing/2014/main" id="{F808DFF6-47B1-447B-9CE5-348574DD2FA6}"/>
              </a:ext>
            </a:extLst>
          </p:cNvPr>
          <p:cNvSpPr txBox="1">
            <a:spLocks/>
          </p:cNvSpPr>
          <p:nvPr/>
        </p:nvSpPr>
        <p:spPr>
          <a:xfrm>
            <a:off x="197798" y="205411"/>
            <a:ext cx="8347996"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bg1"/>
                </a:solidFill>
              </a:rPr>
              <a:t>Inner city construction management planning</a:t>
            </a:r>
          </a:p>
        </p:txBody>
      </p:sp>
    </p:spTree>
    <p:extLst>
      <p:ext uri="{BB962C8B-B14F-4D97-AF65-F5344CB8AC3E}">
        <p14:creationId xmlns:p14="http://schemas.microsoft.com/office/powerpoint/2010/main" val="154294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DBA1C-2645-4E98-965B-F7CB412A2FD1}"/>
              </a:ext>
            </a:extLst>
          </p:cNvPr>
          <p:cNvSpPr>
            <a:spLocks noGrp="1"/>
          </p:cNvSpPr>
          <p:nvPr>
            <p:ph sz="half" idx="4294967295"/>
          </p:nvPr>
        </p:nvSpPr>
        <p:spPr>
          <a:xfrm>
            <a:off x="197797" y="1291458"/>
            <a:ext cx="8946203" cy="5008789"/>
          </a:xfrm>
        </p:spPr>
        <p:txBody>
          <a:bodyPr>
            <a:normAutofit/>
          </a:bodyPr>
          <a:lstStyle/>
          <a:p>
            <a:r>
              <a:rPr lang="en-AU" sz="2000" dirty="0"/>
              <a:t>Temporary Road/Lane Closure generally will only be issued for short term temporary works carried out solely within the road corridor or for short term tower crane or air conditioner installations.</a:t>
            </a:r>
          </a:p>
          <a:p>
            <a:r>
              <a:rPr lang="en-AU" sz="2000" dirty="0"/>
              <a:t>A Temporary Road/Lane Closure is not for the purpose of ongoing servicing of a construction site (concrete pours, crane lifts for materials and goods)</a:t>
            </a:r>
          </a:p>
          <a:p>
            <a:r>
              <a:rPr lang="en-AU" sz="2000" dirty="0"/>
              <a:t>Heavy vehicle lock out periods -weekdays between 7.30am to 9am and 4pm to 6.30pm   </a:t>
            </a:r>
          </a:p>
          <a:p>
            <a:endParaRPr lang="en-AU" dirty="0"/>
          </a:p>
        </p:txBody>
      </p:sp>
      <p:sp>
        <p:nvSpPr>
          <p:cNvPr id="4" name="Title 2">
            <a:extLst>
              <a:ext uri="{FF2B5EF4-FFF2-40B4-BE49-F238E27FC236}">
                <a16:creationId xmlns:a16="http://schemas.microsoft.com/office/drawing/2014/main" id="{D0A2254D-3184-4D7D-AD7A-8F2CEDABDCBF}"/>
              </a:ext>
            </a:extLst>
          </p:cNvPr>
          <p:cNvSpPr txBox="1">
            <a:spLocks/>
          </p:cNvSpPr>
          <p:nvPr/>
        </p:nvSpPr>
        <p:spPr>
          <a:xfrm>
            <a:off x="197798" y="205411"/>
            <a:ext cx="8347996"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bg1"/>
                </a:solidFill>
              </a:rPr>
              <a:t>Inner city construction management planning</a:t>
            </a:r>
          </a:p>
        </p:txBody>
      </p:sp>
      <p:pic>
        <p:nvPicPr>
          <p:cNvPr id="5" name="Picture 4" descr="A picture containing tree, road, outdoor, street&#10;&#10;Description automatically generated">
            <a:extLst>
              <a:ext uri="{FF2B5EF4-FFF2-40B4-BE49-F238E27FC236}">
                <a16:creationId xmlns:a16="http://schemas.microsoft.com/office/drawing/2014/main" id="{71AF4227-2B9B-46BD-AF7D-88CEC5467669}"/>
              </a:ext>
            </a:extLst>
          </p:cNvPr>
          <p:cNvPicPr>
            <a:picLocks noChangeAspect="1"/>
          </p:cNvPicPr>
          <p:nvPr/>
        </p:nvPicPr>
        <p:blipFill rotWithShape="1">
          <a:blip r:embed="rId2" cstate="hqprint">
            <a:alphaModFix/>
            <a:extLst>
              <a:ext uri="{28A0092B-C50C-407E-A947-70E740481C1C}">
                <a14:useLocalDpi xmlns:a14="http://schemas.microsoft.com/office/drawing/2010/main" val="0"/>
              </a:ext>
            </a:extLst>
          </a:blip>
          <a:srcRect t="18058" b="19803"/>
          <a:stretch/>
        </p:blipFill>
        <p:spPr>
          <a:xfrm>
            <a:off x="1412010" y="3698696"/>
            <a:ext cx="6319980" cy="2618367"/>
          </a:xfrm>
          <a:prstGeom prst="rect">
            <a:avLst/>
          </a:prstGeom>
        </p:spPr>
      </p:pic>
    </p:spTree>
    <p:extLst>
      <p:ext uri="{BB962C8B-B14F-4D97-AF65-F5344CB8AC3E}">
        <p14:creationId xmlns:p14="http://schemas.microsoft.com/office/powerpoint/2010/main" val="1488745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9EB00-631F-4994-9B06-E500FFB38EBB}"/>
              </a:ext>
            </a:extLst>
          </p:cNvPr>
          <p:cNvSpPr>
            <a:spLocks noGrp="1"/>
          </p:cNvSpPr>
          <p:nvPr>
            <p:ph sz="half" idx="4294967295"/>
          </p:nvPr>
        </p:nvSpPr>
        <p:spPr>
          <a:xfrm>
            <a:off x="253423" y="1329632"/>
            <a:ext cx="8637153" cy="4727664"/>
          </a:xfrm>
        </p:spPr>
        <p:txBody>
          <a:bodyPr>
            <a:normAutofit fontScale="55000" lnSpcReduction="20000"/>
          </a:bodyPr>
          <a:lstStyle/>
          <a:p>
            <a:pPr marL="0" indent="0">
              <a:buNone/>
            </a:pPr>
            <a:r>
              <a:rPr lang="en-AU" sz="3800" b="1" dirty="0"/>
              <a:t>Requirements for applicants:</a:t>
            </a:r>
          </a:p>
          <a:p>
            <a:pPr>
              <a:lnSpc>
                <a:spcPct val="110000"/>
              </a:lnSpc>
            </a:pPr>
            <a:r>
              <a:rPr lang="en-AU" sz="3200" dirty="0"/>
              <a:t>Not to leave construction management to the last minute just before construction</a:t>
            </a:r>
          </a:p>
          <a:p>
            <a:pPr>
              <a:lnSpc>
                <a:spcPct val="110000"/>
              </a:lnSpc>
            </a:pPr>
            <a:r>
              <a:rPr lang="en-AU" sz="3200" dirty="0"/>
              <a:t>Preparation of a Traffic Impact Assessment  and a Construction Management Plan (CMP) at the upfront planning application</a:t>
            </a:r>
          </a:p>
          <a:p>
            <a:pPr>
              <a:lnSpc>
                <a:spcPct val="110000"/>
              </a:lnSpc>
            </a:pPr>
            <a:r>
              <a:rPr lang="en-AU" sz="3200" dirty="0"/>
              <a:t>Planning and pricing construction management from the design stages onwards- all construction activities from demolition to excavation to building work to commissioning to be done within the development site</a:t>
            </a:r>
          </a:p>
          <a:p>
            <a:pPr>
              <a:lnSpc>
                <a:spcPct val="110000"/>
              </a:lnSpc>
            </a:pPr>
            <a:r>
              <a:rPr lang="en-AU" sz="3200" dirty="0"/>
              <a:t>Planning any associated verge or streetscape works including changes to street trees, on-street parking or bus stops</a:t>
            </a:r>
          </a:p>
          <a:p>
            <a:pPr>
              <a:lnSpc>
                <a:spcPct val="110000"/>
              </a:lnSpc>
            </a:pPr>
            <a:r>
              <a:rPr lang="en-AU" sz="3200" dirty="0"/>
              <a:t>Consult with other parties – utilities and telecommunications</a:t>
            </a:r>
          </a:p>
          <a:p>
            <a:pPr>
              <a:lnSpc>
                <a:spcPct val="110000"/>
              </a:lnSpc>
            </a:pPr>
            <a:r>
              <a:rPr lang="en-AU" sz="3200" dirty="0"/>
              <a:t>Unless determined otherwise, a CBD City Frame CMP Compliance Assessment application will be required</a:t>
            </a:r>
          </a:p>
          <a:p>
            <a:pPr>
              <a:lnSpc>
                <a:spcPct val="110000"/>
              </a:lnSpc>
            </a:pPr>
            <a:r>
              <a:rPr lang="en-AU" sz="3200" dirty="0"/>
              <a:t>Allow time for footway and road closure permits to be processed</a:t>
            </a:r>
          </a:p>
        </p:txBody>
      </p:sp>
      <p:sp>
        <p:nvSpPr>
          <p:cNvPr id="4" name="Title 2">
            <a:extLst>
              <a:ext uri="{FF2B5EF4-FFF2-40B4-BE49-F238E27FC236}">
                <a16:creationId xmlns:a16="http://schemas.microsoft.com/office/drawing/2014/main" id="{E9F49712-1AE1-48E6-B2A6-7B7844B68595}"/>
              </a:ext>
            </a:extLst>
          </p:cNvPr>
          <p:cNvSpPr txBox="1">
            <a:spLocks/>
          </p:cNvSpPr>
          <p:nvPr/>
        </p:nvSpPr>
        <p:spPr>
          <a:xfrm>
            <a:off x="197798" y="205411"/>
            <a:ext cx="8347996" cy="62762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chemeClr val="bg1"/>
                </a:solidFill>
              </a:rPr>
              <a:t>Inner city construction management planning</a:t>
            </a:r>
          </a:p>
        </p:txBody>
      </p:sp>
    </p:spTree>
    <p:extLst>
      <p:ext uri="{BB962C8B-B14F-4D97-AF65-F5344CB8AC3E}">
        <p14:creationId xmlns:p14="http://schemas.microsoft.com/office/powerpoint/2010/main" val="457950998"/>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d Powerpoint" id="{D0DAAC45-E517-9F4A-B5FF-3E6220B4F7E6}" vid="{E6BA3127-D666-454F-9055-7144295A236C}"/>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defRPr sz="3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7591</TotalTime>
  <Words>847</Words>
  <Application>Microsoft Office PowerPoint</Application>
  <PresentationFormat>On-screen Show (4:3)</PresentationFormat>
  <Paragraphs>139</Paragraphs>
  <Slides>14</Slides>
  <Notes>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14</vt:i4>
      </vt:variant>
    </vt:vector>
  </HeadingPairs>
  <TitlesOfParts>
    <vt:vector size="24" baseType="lpstr">
      <vt:lpstr>Arial</vt:lpstr>
      <vt:lpstr>Arial Hebrew Scholar</vt:lpstr>
      <vt:lpstr>Calibri</vt:lpstr>
      <vt:lpstr>Helvetica Neue</vt:lpstr>
      <vt:lpstr>2_Office Theme</vt:lpstr>
      <vt:lpstr>1_Office Theme</vt:lpstr>
      <vt:lpstr>2_Custom Design</vt:lpstr>
      <vt:lpstr>3_Office Theme</vt:lpstr>
      <vt:lpstr>3_Custom Design</vt:lpstr>
      <vt:lpstr>Office Theme</vt:lpstr>
      <vt:lpstr>PowerPoint Presentation</vt:lpstr>
      <vt:lpstr>PowerPoint Presentation</vt:lpstr>
      <vt:lpstr>City Centre Master Plan – recent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and Construction Management Team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for joining us for the Planning Industry Forum  We will be starting soon …</dc:title>
  <dc:creator>Natasha Hawkins</dc:creator>
  <cp:lastModifiedBy>Jeanette Clarkson</cp:lastModifiedBy>
  <cp:revision>377</cp:revision>
  <cp:lastPrinted>2021-05-20T02:02:29Z</cp:lastPrinted>
  <dcterms:created xsi:type="dcterms:W3CDTF">2020-05-10T02:17:58Z</dcterms:created>
  <dcterms:modified xsi:type="dcterms:W3CDTF">2021-11-29T05:19:32Z</dcterms:modified>
</cp:coreProperties>
</file>